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76" r:id="rId3"/>
    <p:sldId id="277" r:id="rId4"/>
    <p:sldId id="283" r:id="rId5"/>
    <p:sldId id="257" r:id="rId6"/>
    <p:sldId id="264" r:id="rId7"/>
    <p:sldId id="270" r:id="rId8"/>
    <p:sldId id="271" r:id="rId9"/>
    <p:sldId id="258" r:id="rId10"/>
    <p:sldId id="281" r:id="rId11"/>
    <p:sldId id="282" r:id="rId12"/>
    <p:sldId id="272" r:id="rId13"/>
    <p:sldId id="278" r:id="rId14"/>
    <p:sldId id="262" r:id="rId15"/>
    <p:sldId id="263" r:id="rId16"/>
    <p:sldId id="280" r:id="rId17"/>
    <p:sldId id="269" r:id="rId18"/>
    <p:sldId id="279" r:id="rId19"/>
    <p:sldId id="274" r:id="rId20"/>
    <p:sldId id="267"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118"/>
    <p:restoredTop sz="94663"/>
  </p:normalViewPr>
  <p:slideViewPr>
    <p:cSldViewPr snapToGrid="0" snapToObjects="1">
      <p:cViewPr>
        <p:scale>
          <a:sx n="109" d="100"/>
          <a:sy n="109" d="100"/>
        </p:scale>
        <p:origin x="928" y="25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JPG>
</file>

<file path=ppt/media/image3.JPG>
</file>

<file path=ppt/media/image30.JP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91A212-7A73-1B46-BA82-B2B368262AFB}" type="datetimeFigureOut">
              <a:rPr lang="en-US" smtClean="0"/>
              <a:t>12/16/16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6187C1-6417-3E4C-A1F8-A97D6F85CC33}" type="slidenum">
              <a:rPr lang="en-US" smtClean="0"/>
              <a:t>‹#›</a:t>
            </a:fld>
            <a:endParaRPr lang="en-US"/>
          </a:p>
        </p:txBody>
      </p:sp>
    </p:spTree>
    <p:extLst>
      <p:ext uri="{BB962C8B-B14F-4D97-AF65-F5344CB8AC3E}">
        <p14:creationId xmlns:p14="http://schemas.microsoft.com/office/powerpoint/2010/main" val="1016384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162AFF-7CAD-4649-A4BB-4E4DF9D16C43}" type="datetimeFigureOut">
              <a:rPr lang="en-US" smtClean="0"/>
              <a:t>12/16/16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1974737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162AFF-7CAD-4649-A4BB-4E4DF9D16C43}" type="datetimeFigureOut">
              <a:rPr lang="en-US" smtClean="0"/>
              <a:t>12/16/16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846035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162AFF-7CAD-4649-A4BB-4E4DF9D16C43}" type="datetimeFigureOut">
              <a:rPr lang="en-US" smtClean="0"/>
              <a:t>12/16/16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828934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162AFF-7CAD-4649-A4BB-4E4DF9D16C43}" type="datetimeFigureOut">
              <a:rPr lang="en-US" smtClean="0"/>
              <a:t>12/16/16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48305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162AFF-7CAD-4649-A4BB-4E4DF9D16C43}" type="datetimeFigureOut">
              <a:rPr lang="en-US" smtClean="0"/>
              <a:t>12/16/16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123299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162AFF-7CAD-4649-A4BB-4E4DF9D16C43}" type="datetimeFigureOut">
              <a:rPr lang="en-US" smtClean="0"/>
              <a:t>12/16/16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2125368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162AFF-7CAD-4649-A4BB-4E4DF9D16C43}" type="datetimeFigureOut">
              <a:rPr lang="en-US" smtClean="0"/>
              <a:t>12/16/16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19718033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162AFF-7CAD-4649-A4BB-4E4DF9D16C43}" type="datetimeFigureOut">
              <a:rPr lang="en-US" smtClean="0"/>
              <a:t>12/16/16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130439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162AFF-7CAD-4649-A4BB-4E4DF9D16C43}" type="datetimeFigureOut">
              <a:rPr lang="en-US" smtClean="0"/>
              <a:t>12/16/16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1861726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162AFF-7CAD-4649-A4BB-4E4DF9D16C43}" type="datetimeFigureOut">
              <a:rPr lang="en-US" smtClean="0"/>
              <a:t>12/16/16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1196867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162AFF-7CAD-4649-A4BB-4E4DF9D16C43}" type="datetimeFigureOut">
              <a:rPr lang="en-US" smtClean="0"/>
              <a:t>12/16/16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E272A3-8937-984E-A852-45613FE31050}" type="slidenum">
              <a:rPr lang="en-US" smtClean="0"/>
              <a:t>‹#›</a:t>
            </a:fld>
            <a:endParaRPr lang="en-US"/>
          </a:p>
        </p:txBody>
      </p:sp>
    </p:spTree>
    <p:extLst>
      <p:ext uri="{BB962C8B-B14F-4D97-AF65-F5344CB8AC3E}">
        <p14:creationId xmlns:p14="http://schemas.microsoft.com/office/powerpoint/2010/main" val="2807679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162AFF-7CAD-4649-A4BB-4E4DF9D16C43}" type="datetimeFigureOut">
              <a:rPr lang="en-US" smtClean="0"/>
              <a:t>12/16/16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E272A3-8937-984E-A852-45613FE31050}" type="slidenum">
              <a:rPr lang="en-US" smtClean="0"/>
              <a:t>‹#›</a:t>
            </a:fld>
            <a:endParaRPr lang="en-US"/>
          </a:p>
        </p:txBody>
      </p:sp>
    </p:spTree>
    <p:extLst>
      <p:ext uri="{BB962C8B-B14F-4D97-AF65-F5344CB8AC3E}">
        <p14:creationId xmlns:p14="http://schemas.microsoft.com/office/powerpoint/2010/main" val="17720757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png"/><Relationship Id="rId3" Type="http://schemas.openxmlformats.org/officeDocument/2006/relationships/image" Target="../media/image2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JP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 Id="rId1" Type="http://schemas.openxmlformats.org/officeDocument/2006/relationships/slideLayout" Target="../slideLayouts/slideLayout7.xml"/><Relationship Id="rId2"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9.JPG"/><Relationship Id="rId3" Type="http://schemas.openxmlformats.org/officeDocument/2006/relationships/image" Target="../media/image3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G"/><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png"/><Relationship Id="rId1" Type="http://schemas.openxmlformats.org/officeDocument/2006/relationships/slideLayout" Target="../slideLayouts/slideLayout7.xml"/><Relationship Id="rId2" Type="http://schemas.openxmlformats.org/officeDocument/2006/relationships/image" Target="../media/image3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introduction</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72530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07169" y="4243754"/>
            <a:ext cx="5603457" cy="369332"/>
          </a:xfrm>
          <a:prstGeom prst="rect">
            <a:avLst/>
          </a:prstGeom>
          <a:noFill/>
        </p:spPr>
        <p:txBody>
          <a:bodyPr wrap="none" rtlCol="0">
            <a:spAutoFit/>
          </a:bodyPr>
          <a:lstStyle/>
          <a:p>
            <a:r>
              <a:rPr lang="en-US" dirty="0" smtClean="0"/>
              <a:t>Can we also simulate the buckling of the internal </a:t>
            </a:r>
            <a:r>
              <a:rPr lang="en-US" dirty="0" err="1" smtClean="0"/>
              <a:t>tubings</a:t>
            </a:r>
            <a:r>
              <a:rPr lang="en-US" dirty="0" smtClean="0"/>
              <a:t>?</a:t>
            </a:r>
            <a:endParaRPr lang="en-US" dirty="0"/>
          </a:p>
        </p:txBody>
      </p:sp>
      <p:pic>
        <p:nvPicPr>
          <p:cNvPr id="3" name="Picture 2"/>
          <p:cNvPicPr>
            <a:picLocks noChangeAspect="1"/>
          </p:cNvPicPr>
          <p:nvPr/>
        </p:nvPicPr>
        <p:blipFill rotWithShape="1">
          <a:blip r:embed="rId2"/>
          <a:srcRect l="342" r="60886"/>
          <a:stretch/>
        </p:blipFill>
        <p:spPr>
          <a:xfrm flipH="1">
            <a:off x="2743199" y="2395732"/>
            <a:ext cx="1465384" cy="3039343"/>
          </a:xfrm>
          <a:prstGeom prst="rect">
            <a:avLst/>
          </a:prstGeom>
        </p:spPr>
      </p:pic>
      <p:cxnSp>
        <p:nvCxnSpPr>
          <p:cNvPr id="4" name="Straight Arrow Connector 3"/>
          <p:cNvCxnSpPr/>
          <p:nvPr/>
        </p:nvCxnSpPr>
        <p:spPr>
          <a:xfrm flipH="1" flipV="1">
            <a:off x="3593963" y="2555632"/>
            <a:ext cx="1229240" cy="59787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flipH="1" flipV="1">
            <a:off x="3377929" y="3696414"/>
            <a:ext cx="1229240" cy="597877"/>
          </a:xfrm>
          <a:prstGeom prst="straightConnector1">
            <a:avLst/>
          </a:prstGeom>
          <a:ln w="635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4047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9965"/>
            <a:ext cx="10515600" cy="1325563"/>
          </a:xfrm>
        </p:spPr>
        <p:txBody>
          <a:bodyPr/>
          <a:lstStyle/>
          <a:p>
            <a:r>
              <a:rPr lang="en-US" dirty="0" smtClean="0"/>
              <a:t>What are the design parameters evaluated by FEA?</a:t>
            </a:r>
            <a:endParaRPr lang="en-US" dirty="0"/>
          </a:p>
        </p:txBody>
      </p:sp>
      <p:sp>
        <p:nvSpPr>
          <p:cNvPr id="3" name="Content Placeholder 2"/>
          <p:cNvSpPr>
            <a:spLocks noGrp="1"/>
          </p:cNvSpPr>
          <p:nvPr>
            <p:ph idx="1"/>
          </p:nvPr>
        </p:nvSpPr>
        <p:spPr>
          <a:xfrm>
            <a:off x="838200" y="1235598"/>
            <a:ext cx="10515600" cy="2617421"/>
          </a:xfrm>
        </p:spPr>
        <p:txBody>
          <a:bodyPr/>
          <a:lstStyle/>
          <a:p>
            <a:pPr marL="514350" indent="-514350">
              <a:buFont typeface="+mj-lt"/>
              <a:buAutoNum type="arabicPeriod"/>
            </a:pPr>
            <a:r>
              <a:rPr lang="en-US" dirty="0"/>
              <a:t>W</a:t>
            </a:r>
            <a:r>
              <a:rPr lang="en-US" dirty="0" smtClean="0"/>
              <a:t>e evaluate different structural designs using FEA</a:t>
            </a:r>
          </a:p>
          <a:p>
            <a:pPr lvl="1"/>
            <a:r>
              <a:rPr lang="en-US" dirty="0" smtClean="0"/>
              <a:t>Different dimension of internal chambers</a:t>
            </a:r>
            <a:endParaRPr lang="en-US" dirty="0"/>
          </a:p>
          <a:p>
            <a:pPr lvl="1"/>
            <a:r>
              <a:rPr lang="en-US" dirty="0" smtClean="0"/>
              <a:t>Different length</a:t>
            </a:r>
          </a:p>
          <a:p>
            <a:pPr lvl="1"/>
            <a:r>
              <a:rPr lang="en-US" dirty="0" smtClean="0"/>
              <a:t>(Different material)</a:t>
            </a:r>
          </a:p>
          <a:p>
            <a:pPr marL="514350" indent="-514350">
              <a:buFont typeface="+mj-lt"/>
              <a:buAutoNum type="arabicPeriod"/>
            </a:pPr>
            <a:r>
              <a:rPr lang="en-US" dirty="0" smtClean="0"/>
              <a:t>We evaluate only one design</a:t>
            </a:r>
          </a:p>
          <a:p>
            <a:pPr lvl="1"/>
            <a:r>
              <a:rPr lang="en-US" dirty="0" smtClean="0"/>
              <a:t>Single dimension, length and materials</a:t>
            </a:r>
          </a:p>
          <a:p>
            <a:pPr lvl="1"/>
            <a:endParaRPr lang="en-US" dirty="0" smtClean="0"/>
          </a:p>
          <a:p>
            <a:pPr lvl="1"/>
            <a:endParaRPr lang="en-US" dirty="0" smtClean="0"/>
          </a:p>
          <a:p>
            <a:pPr lvl="1"/>
            <a:endParaRPr lang="en-US" dirty="0" smtClean="0"/>
          </a:p>
        </p:txBody>
      </p:sp>
      <p:graphicFrame>
        <p:nvGraphicFramePr>
          <p:cNvPr id="4" name="Table 3"/>
          <p:cNvGraphicFramePr>
            <a:graphicFrameLocks noGrp="1"/>
          </p:cNvGraphicFramePr>
          <p:nvPr>
            <p:extLst>
              <p:ext uri="{D42A27DB-BD31-4B8C-83A1-F6EECF244321}">
                <p14:modId xmlns:p14="http://schemas.microsoft.com/office/powerpoint/2010/main" val="2069571640"/>
              </p:ext>
            </p:extLst>
          </p:nvPr>
        </p:nvGraphicFramePr>
        <p:xfrm>
          <a:off x="134816" y="3927231"/>
          <a:ext cx="12057184" cy="2321169"/>
        </p:xfrm>
        <a:graphic>
          <a:graphicData uri="http://schemas.openxmlformats.org/drawingml/2006/table">
            <a:tbl>
              <a:tblPr firstRow="1" bandRow="1">
                <a:tableStyleId>{EB344D84-9AFB-497E-A393-DC336BA19D2E}</a:tableStyleId>
              </a:tblPr>
              <a:tblGrid>
                <a:gridCol w="720505"/>
                <a:gridCol w="5677369"/>
                <a:gridCol w="2829655"/>
                <a:gridCol w="2829655"/>
              </a:tblGrid>
              <a:tr h="492369">
                <a:tc>
                  <a:txBody>
                    <a:bodyPr/>
                    <a:lstStyle/>
                    <a:p>
                      <a:endParaRPr lang="en-US" dirty="0"/>
                    </a:p>
                  </a:txBody>
                  <a:tcPr/>
                </a:tc>
                <a:tc>
                  <a:txBody>
                    <a:bodyPr/>
                    <a:lstStyle/>
                    <a:p>
                      <a:r>
                        <a:rPr lang="en-US" dirty="0" smtClean="0"/>
                        <a:t>Method</a:t>
                      </a:r>
                      <a:r>
                        <a:rPr lang="en-US" baseline="0" dirty="0" smtClean="0"/>
                        <a:t> section</a:t>
                      </a:r>
                      <a:endParaRPr lang="en-US" dirty="0"/>
                    </a:p>
                  </a:txBody>
                  <a:tcPr/>
                </a:tc>
                <a:tc>
                  <a:txBody>
                    <a:bodyPr/>
                    <a:lstStyle/>
                    <a:p>
                      <a:r>
                        <a:rPr lang="en-US" dirty="0" smtClean="0"/>
                        <a:t>Result section</a:t>
                      </a:r>
                      <a:endParaRPr lang="en-US" dirty="0"/>
                    </a:p>
                  </a:txBody>
                  <a:tcPr/>
                </a:tc>
                <a:tc>
                  <a:txBody>
                    <a:bodyPr/>
                    <a:lstStyle/>
                    <a:p>
                      <a:r>
                        <a:rPr lang="en-US" dirty="0" smtClean="0"/>
                        <a:t>Discussion section</a:t>
                      </a:r>
                      <a:endParaRPr lang="en-US" dirty="0"/>
                    </a:p>
                  </a:txBody>
                  <a:tcPr/>
                </a:tc>
              </a:tr>
              <a:tr h="697957">
                <a:tc>
                  <a:txBody>
                    <a:bodyPr/>
                    <a:lstStyle/>
                    <a:p>
                      <a:r>
                        <a:rPr lang="en-US" dirty="0" smtClean="0"/>
                        <a:t>1</a:t>
                      </a:r>
                      <a:endParaRPr lang="en-US" dirty="0"/>
                    </a:p>
                  </a:txBody>
                  <a:tcPr/>
                </a:tc>
                <a:tc>
                  <a:txBody>
                    <a:bodyPr/>
                    <a:lstStyle/>
                    <a:p>
                      <a:r>
                        <a:rPr lang="en-US" dirty="0" smtClean="0"/>
                        <a:t>FEA shows the advantages of dump-bell-shaped</a:t>
                      </a:r>
                      <a:r>
                        <a:rPr lang="en-US" baseline="0" dirty="0" smtClean="0"/>
                        <a:t> chamber</a:t>
                      </a:r>
                    </a:p>
                    <a:p>
                      <a:r>
                        <a:rPr lang="en-US" baseline="0" dirty="0" smtClean="0"/>
                        <a:t>FEA as reference to optimize structural design parameters </a:t>
                      </a:r>
                      <a:endParaRPr lang="en-US" dirty="0"/>
                    </a:p>
                  </a:txBody>
                  <a:tcPr/>
                </a:tc>
                <a:tc>
                  <a:txBody>
                    <a:bodyPr/>
                    <a:lstStyle/>
                    <a:p>
                      <a:r>
                        <a:rPr lang="en-US" dirty="0" smtClean="0"/>
                        <a:t>Display</a:t>
                      </a:r>
                      <a:r>
                        <a:rPr lang="en-US" baseline="0" dirty="0" smtClean="0"/>
                        <a:t> different structural design results</a:t>
                      </a:r>
                      <a:endParaRPr lang="en-US" dirty="0"/>
                    </a:p>
                  </a:txBody>
                  <a:tcPr/>
                </a:tc>
                <a:tc>
                  <a:txBody>
                    <a:bodyPr/>
                    <a:lstStyle/>
                    <a:p>
                      <a:r>
                        <a:rPr lang="en-US" dirty="0" smtClean="0"/>
                        <a:t>Discuss advantage of FEM for optimization</a:t>
                      </a:r>
                      <a:r>
                        <a:rPr lang="en-US" baseline="0" dirty="0" smtClean="0"/>
                        <a:t> of structural parameters</a:t>
                      </a:r>
                      <a:endParaRPr lang="en-US" dirty="0"/>
                    </a:p>
                  </a:txBody>
                  <a:tcPr/>
                </a:tc>
              </a:tr>
              <a:tr h="697957">
                <a:tc>
                  <a:txBody>
                    <a:bodyPr/>
                    <a:lstStyle/>
                    <a:p>
                      <a:r>
                        <a:rPr lang="en-US" dirty="0" smtClean="0"/>
                        <a:t>2</a:t>
                      </a:r>
                      <a:endParaRPr lang="en-US" dirty="0"/>
                    </a:p>
                  </a:txBody>
                  <a:tcPr/>
                </a:tc>
                <a:tc>
                  <a:txBody>
                    <a:bodyPr/>
                    <a:lstStyle/>
                    <a:p>
                      <a:r>
                        <a:rPr lang="en-US" dirty="0" smtClean="0"/>
                        <a:t>FEA only</a:t>
                      </a:r>
                      <a:r>
                        <a:rPr lang="en-US" baseline="0" dirty="0" smtClean="0"/>
                        <a:t> shows the advantages of dump-bell-shaped</a:t>
                      </a:r>
                    </a:p>
                    <a:p>
                      <a:r>
                        <a:rPr lang="en-US" baseline="0" dirty="0" smtClean="0"/>
                        <a:t>Need a rationale to support why the single set of structural design parameters is chosen</a:t>
                      </a:r>
                      <a:endParaRPr lang="en-US" dirty="0"/>
                    </a:p>
                  </a:txBody>
                  <a:tcPr/>
                </a:tc>
                <a:tc>
                  <a:txBody>
                    <a:bodyPr/>
                    <a:lstStyle/>
                    <a:p>
                      <a:r>
                        <a:rPr lang="en-US" dirty="0" smtClean="0"/>
                        <a:t>Only</a:t>
                      </a:r>
                      <a:r>
                        <a:rPr lang="en-US" baseline="0" dirty="0" smtClean="0"/>
                        <a:t> </a:t>
                      </a:r>
                      <a:r>
                        <a:rPr lang="en-US" dirty="0" smtClean="0"/>
                        <a:t>Evaluate</a:t>
                      </a:r>
                      <a:r>
                        <a:rPr lang="en-US" baseline="0" dirty="0" smtClean="0"/>
                        <a:t> the chosen design</a:t>
                      </a:r>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15976419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22956" y="0"/>
            <a:ext cx="4424296" cy="6858000"/>
          </a:xfrm>
          <a:prstGeom prst="rect">
            <a:avLst/>
          </a:prstGeom>
        </p:spPr>
      </p:pic>
      <p:sp>
        <p:nvSpPr>
          <p:cNvPr id="3" name="TextBox 2"/>
          <p:cNvSpPr txBox="1"/>
          <p:nvPr/>
        </p:nvSpPr>
        <p:spPr>
          <a:xfrm>
            <a:off x="6613325" y="3308902"/>
            <a:ext cx="4678204" cy="1754326"/>
          </a:xfrm>
          <a:prstGeom prst="rect">
            <a:avLst/>
          </a:prstGeom>
          <a:noFill/>
        </p:spPr>
        <p:txBody>
          <a:bodyPr wrap="none" rtlCol="0">
            <a:spAutoFit/>
          </a:bodyPr>
          <a:lstStyle/>
          <a:p>
            <a:pPr marL="285750" indent="-285750">
              <a:buFontTx/>
              <a:buChar char="-"/>
            </a:pPr>
            <a:r>
              <a:rPr lang="en-US" dirty="0" smtClean="0"/>
              <a:t>(</a:t>
            </a:r>
            <a:r>
              <a:rPr lang="en-US" dirty="0"/>
              <a:t>Figures of fabrication procedure) - optional  </a:t>
            </a:r>
            <a:endParaRPr lang="en-US" dirty="0" smtClean="0"/>
          </a:p>
          <a:p>
            <a:pPr marL="285750" indent="-285750">
              <a:buFontTx/>
              <a:buChar char="-"/>
            </a:pPr>
            <a:r>
              <a:rPr lang="en-US" dirty="0" smtClean="0"/>
              <a:t>photos </a:t>
            </a:r>
            <a:r>
              <a:rPr lang="en-US" dirty="0"/>
              <a:t>or schematic </a:t>
            </a:r>
            <a:r>
              <a:rPr lang="en-US" dirty="0" smtClean="0"/>
              <a:t>diagram</a:t>
            </a:r>
          </a:p>
          <a:p>
            <a:pPr marL="285750" indent="-285750">
              <a:buFontTx/>
              <a:buChar char="-"/>
            </a:pPr>
            <a:r>
              <a:rPr lang="en-US" dirty="0" smtClean="0"/>
              <a:t>sequence </a:t>
            </a:r>
            <a:r>
              <a:rPr lang="en-US" dirty="0"/>
              <a:t>of fabrication  </a:t>
            </a:r>
            <a:endParaRPr lang="en-US" dirty="0" smtClean="0"/>
          </a:p>
          <a:p>
            <a:pPr marL="285750" indent="-285750">
              <a:buFontTx/>
              <a:buChar char="-"/>
            </a:pPr>
            <a:r>
              <a:rPr lang="en-US" dirty="0" smtClean="0"/>
              <a:t>molding  </a:t>
            </a:r>
          </a:p>
          <a:p>
            <a:pPr marL="285750" indent="-285750">
              <a:buFontTx/>
              <a:buChar char="-"/>
            </a:pPr>
            <a:r>
              <a:rPr lang="en-US" dirty="0" smtClean="0"/>
              <a:t>the </a:t>
            </a:r>
            <a:r>
              <a:rPr lang="en-US" dirty="0"/>
              <a:t>material pouring sequence  </a:t>
            </a:r>
            <a:endParaRPr lang="en-US" dirty="0" smtClean="0"/>
          </a:p>
          <a:p>
            <a:pPr marL="285750" indent="-285750">
              <a:buFontTx/>
              <a:buChar char="-"/>
            </a:pPr>
            <a:r>
              <a:rPr lang="en-US" dirty="0" smtClean="0"/>
              <a:t>temperature </a:t>
            </a:r>
            <a:r>
              <a:rPr lang="en-US" dirty="0"/>
              <a:t>condition</a:t>
            </a:r>
          </a:p>
        </p:txBody>
      </p:sp>
      <p:sp>
        <p:nvSpPr>
          <p:cNvPr id="4" name="TextBox 3"/>
          <p:cNvSpPr txBox="1"/>
          <p:nvPr/>
        </p:nvSpPr>
        <p:spPr>
          <a:xfrm>
            <a:off x="5980876" y="1423447"/>
            <a:ext cx="5943102" cy="369332"/>
          </a:xfrm>
          <a:prstGeom prst="rect">
            <a:avLst/>
          </a:prstGeom>
          <a:noFill/>
        </p:spPr>
        <p:txBody>
          <a:bodyPr wrap="none" rtlCol="0">
            <a:spAutoFit/>
          </a:bodyPr>
          <a:lstStyle/>
          <a:p>
            <a:r>
              <a:rPr lang="en-US" dirty="0"/>
              <a:t>Fabrication procedure of the endoscope prototype. - optional</a:t>
            </a:r>
          </a:p>
        </p:txBody>
      </p:sp>
    </p:spTree>
    <p:extLst>
      <p:ext uri="{BB962C8B-B14F-4D97-AF65-F5344CB8AC3E}">
        <p14:creationId xmlns:p14="http://schemas.microsoft.com/office/powerpoint/2010/main" val="13578857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Results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96537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5138" y="4078251"/>
            <a:ext cx="5875904" cy="2862322"/>
          </a:xfrm>
          <a:prstGeom prst="rect">
            <a:avLst/>
          </a:prstGeom>
          <a:noFill/>
        </p:spPr>
        <p:txBody>
          <a:bodyPr wrap="none" rtlCol="0">
            <a:spAutoFit/>
          </a:bodyPr>
          <a:lstStyle/>
          <a:p>
            <a:pPr marL="285750" indent="-285750">
              <a:buFontTx/>
              <a:buChar char="-"/>
            </a:pPr>
            <a:r>
              <a:rPr lang="en-US" dirty="0" smtClean="0"/>
              <a:t>Bending </a:t>
            </a:r>
            <a:r>
              <a:rPr lang="en-US" dirty="0" err="1"/>
              <a:t>behaviour</a:t>
            </a:r>
            <a:r>
              <a:rPr lang="en-US" dirty="0"/>
              <a:t> </a:t>
            </a:r>
            <a:endParaRPr lang="en-US" dirty="0" smtClean="0"/>
          </a:p>
          <a:p>
            <a:pPr marL="285750" indent="-285750">
              <a:buFontTx/>
              <a:buChar char="-"/>
            </a:pPr>
            <a:r>
              <a:rPr lang="en-US" dirty="0" smtClean="0"/>
              <a:t>bending </a:t>
            </a:r>
            <a:r>
              <a:rPr lang="en-US" dirty="0"/>
              <a:t>curvature vs pressure   </a:t>
            </a:r>
            <a:endParaRPr lang="en-US" dirty="0" smtClean="0"/>
          </a:p>
          <a:p>
            <a:pPr marL="285750" indent="-285750">
              <a:buFontTx/>
              <a:buChar char="-"/>
            </a:pPr>
            <a:r>
              <a:rPr lang="en-US" dirty="0" smtClean="0"/>
              <a:t>curvature </a:t>
            </a:r>
            <a:r>
              <a:rPr lang="en-US" dirty="0"/>
              <a:t>ratio = radius/length  </a:t>
            </a:r>
            <a:endParaRPr lang="en-US" dirty="0" smtClean="0"/>
          </a:p>
          <a:p>
            <a:pPr marL="285750" indent="-285750">
              <a:buFontTx/>
              <a:buChar char="-"/>
            </a:pPr>
            <a:r>
              <a:rPr lang="en-US" dirty="0" smtClean="0"/>
              <a:t>Bending </a:t>
            </a:r>
            <a:r>
              <a:rPr lang="en-US" dirty="0" err="1" smtClean="0"/>
              <a:t>coplanarity</a:t>
            </a:r>
            <a:endParaRPr lang="en-US" dirty="0" smtClean="0"/>
          </a:p>
          <a:p>
            <a:pPr marL="285750" indent="-285750">
              <a:buFontTx/>
              <a:buChar char="-"/>
            </a:pPr>
            <a:r>
              <a:rPr lang="en-US" dirty="0" smtClean="0"/>
              <a:t>Workspace analysis </a:t>
            </a:r>
          </a:p>
          <a:p>
            <a:pPr marL="285750" indent="-285750">
              <a:buFontTx/>
              <a:buChar char="-"/>
            </a:pPr>
            <a:r>
              <a:rPr lang="en-US" dirty="0" smtClean="0"/>
              <a:t>conditions    </a:t>
            </a:r>
          </a:p>
          <a:p>
            <a:pPr marL="742950" lvl="1" indent="-285750">
              <a:buFontTx/>
              <a:buChar char="-"/>
            </a:pPr>
            <a:r>
              <a:rPr lang="en-US" dirty="0" smtClean="0"/>
              <a:t>bending </a:t>
            </a:r>
            <a:r>
              <a:rPr lang="en-US" dirty="0"/>
              <a:t>when actuating 1 and 2 chambers    </a:t>
            </a:r>
            <a:endParaRPr lang="en-US" dirty="0" smtClean="0"/>
          </a:p>
          <a:p>
            <a:pPr marL="742950" lvl="1" indent="-285750">
              <a:buFontTx/>
              <a:buChar char="-"/>
            </a:pPr>
            <a:r>
              <a:rPr lang="en-US" dirty="0" smtClean="0"/>
              <a:t>different </a:t>
            </a:r>
            <a:r>
              <a:rPr lang="en-US" dirty="0"/>
              <a:t>preloaded pressure    </a:t>
            </a:r>
            <a:endParaRPr lang="en-US" dirty="0" smtClean="0"/>
          </a:p>
          <a:p>
            <a:pPr marL="742950" lvl="1" indent="-285750">
              <a:buFontTx/>
              <a:buChar char="-"/>
            </a:pPr>
            <a:r>
              <a:rPr lang="en-US" dirty="0" smtClean="0"/>
              <a:t>different </a:t>
            </a:r>
            <a:r>
              <a:rPr lang="en-US" dirty="0"/>
              <a:t>designs (e.g. chamber cross-section area)    </a:t>
            </a:r>
            <a:endParaRPr lang="en-US" dirty="0" smtClean="0"/>
          </a:p>
          <a:p>
            <a:pPr marL="285750" indent="-285750">
              <a:buFontTx/>
              <a:buChar char="-"/>
            </a:pPr>
            <a:r>
              <a:rPr lang="en-US" dirty="0" smtClean="0"/>
              <a:t>Validate </a:t>
            </a:r>
            <a:r>
              <a:rPr lang="en-US" dirty="0"/>
              <a:t>the FEA data by real robot data</a:t>
            </a:r>
          </a:p>
        </p:txBody>
      </p:sp>
      <p:pic>
        <p:nvPicPr>
          <p:cNvPr id="3" name="Picture 2"/>
          <p:cNvPicPr>
            <a:picLocks noChangeAspect="1"/>
          </p:cNvPicPr>
          <p:nvPr/>
        </p:nvPicPr>
        <p:blipFill>
          <a:blip r:embed="rId2"/>
          <a:stretch>
            <a:fillRect/>
          </a:stretch>
        </p:blipFill>
        <p:spPr>
          <a:xfrm>
            <a:off x="598823" y="495754"/>
            <a:ext cx="4809733" cy="1928203"/>
          </a:xfrm>
          <a:prstGeom prst="rect">
            <a:avLst/>
          </a:prstGeom>
        </p:spPr>
      </p:pic>
      <p:pic>
        <p:nvPicPr>
          <p:cNvPr id="4" name="Picture 3"/>
          <p:cNvPicPr>
            <a:picLocks noChangeAspect="1"/>
          </p:cNvPicPr>
          <p:nvPr/>
        </p:nvPicPr>
        <p:blipFill>
          <a:blip r:embed="rId3"/>
          <a:stretch>
            <a:fillRect/>
          </a:stretch>
        </p:blipFill>
        <p:spPr>
          <a:xfrm>
            <a:off x="0" y="2759070"/>
            <a:ext cx="5267007" cy="2399480"/>
          </a:xfrm>
          <a:prstGeom prst="rect">
            <a:avLst/>
          </a:prstGeom>
        </p:spPr>
      </p:pic>
      <p:pic>
        <p:nvPicPr>
          <p:cNvPr id="5" name="Picture 4"/>
          <p:cNvPicPr>
            <a:picLocks noChangeAspect="1"/>
          </p:cNvPicPr>
          <p:nvPr/>
        </p:nvPicPr>
        <p:blipFill>
          <a:blip r:embed="rId4"/>
          <a:stretch>
            <a:fillRect/>
          </a:stretch>
        </p:blipFill>
        <p:spPr>
          <a:xfrm>
            <a:off x="198131" y="5015795"/>
            <a:ext cx="4820506" cy="1809709"/>
          </a:xfrm>
          <a:prstGeom prst="rect">
            <a:avLst/>
          </a:prstGeom>
        </p:spPr>
      </p:pic>
      <p:pic>
        <p:nvPicPr>
          <p:cNvPr id="6" name="Picture 5"/>
          <p:cNvPicPr>
            <a:picLocks noChangeAspect="1"/>
          </p:cNvPicPr>
          <p:nvPr/>
        </p:nvPicPr>
        <p:blipFill>
          <a:blip r:embed="rId5"/>
          <a:stretch>
            <a:fillRect/>
          </a:stretch>
        </p:blipFill>
        <p:spPr>
          <a:xfrm>
            <a:off x="5518953" y="2363887"/>
            <a:ext cx="4233427" cy="1696602"/>
          </a:xfrm>
          <a:prstGeom prst="rect">
            <a:avLst/>
          </a:prstGeom>
        </p:spPr>
      </p:pic>
      <p:pic>
        <p:nvPicPr>
          <p:cNvPr id="7" name="Picture 6"/>
          <p:cNvPicPr>
            <a:picLocks noChangeAspect="1"/>
          </p:cNvPicPr>
          <p:nvPr/>
        </p:nvPicPr>
        <p:blipFill>
          <a:blip r:embed="rId6"/>
          <a:stretch>
            <a:fillRect/>
          </a:stretch>
        </p:blipFill>
        <p:spPr>
          <a:xfrm>
            <a:off x="9634825" y="3093389"/>
            <a:ext cx="2557175" cy="620211"/>
          </a:xfrm>
          <a:prstGeom prst="rect">
            <a:avLst/>
          </a:prstGeom>
        </p:spPr>
      </p:pic>
      <p:sp>
        <p:nvSpPr>
          <p:cNvPr id="8" name="TextBox 7"/>
          <p:cNvSpPr txBox="1"/>
          <p:nvPr/>
        </p:nvSpPr>
        <p:spPr>
          <a:xfrm>
            <a:off x="6324200" y="189563"/>
            <a:ext cx="5016842" cy="2031325"/>
          </a:xfrm>
          <a:prstGeom prst="rect">
            <a:avLst/>
          </a:prstGeom>
          <a:noFill/>
        </p:spPr>
        <p:txBody>
          <a:bodyPr wrap="square" rtlCol="0">
            <a:spAutoFit/>
          </a:bodyPr>
          <a:lstStyle/>
          <a:p>
            <a:r>
              <a:rPr lang="en-US" dirty="0"/>
              <a:t>Bending behavior of the endoscope. (a) FEA results with different chamber pressure. (b) Snapshots of the real robot. (c) The relationship between chamber pressure and the bending curvature, for different preloaded pressure (and designs). (d) Bending </a:t>
            </a:r>
            <a:r>
              <a:rPr lang="en-US" dirty="0" err="1"/>
              <a:t>coplanarity</a:t>
            </a:r>
            <a:r>
              <a:rPr lang="en-US" dirty="0"/>
              <a:t> of the </a:t>
            </a:r>
            <a:r>
              <a:rPr lang="en-US" dirty="0" smtClean="0"/>
              <a:t>prototype. (e) Workspace of the prototype</a:t>
            </a:r>
            <a:endParaRPr lang="en-US" dirty="0"/>
          </a:p>
        </p:txBody>
      </p:sp>
      <p:sp>
        <p:nvSpPr>
          <p:cNvPr id="9" name="TextBox 8"/>
          <p:cNvSpPr txBox="1"/>
          <p:nvPr/>
        </p:nvSpPr>
        <p:spPr>
          <a:xfrm>
            <a:off x="234778" y="1927654"/>
            <a:ext cx="436338" cy="369332"/>
          </a:xfrm>
          <a:prstGeom prst="rect">
            <a:avLst/>
          </a:prstGeom>
          <a:noFill/>
        </p:spPr>
        <p:txBody>
          <a:bodyPr wrap="none" rtlCol="0">
            <a:spAutoFit/>
          </a:bodyPr>
          <a:lstStyle/>
          <a:p>
            <a:r>
              <a:rPr lang="en-US" dirty="0" smtClean="0"/>
              <a:t>(a)</a:t>
            </a:r>
            <a:endParaRPr lang="en-US" dirty="0"/>
          </a:p>
        </p:txBody>
      </p:sp>
      <p:sp>
        <p:nvSpPr>
          <p:cNvPr id="10" name="TextBox 9"/>
          <p:cNvSpPr txBox="1"/>
          <p:nvPr/>
        </p:nvSpPr>
        <p:spPr>
          <a:xfrm>
            <a:off x="375044" y="2426479"/>
            <a:ext cx="447558" cy="369332"/>
          </a:xfrm>
          <a:prstGeom prst="rect">
            <a:avLst/>
          </a:prstGeom>
          <a:noFill/>
        </p:spPr>
        <p:txBody>
          <a:bodyPr wrap="none" rtlCol="0">
            <a:spAutoFit/>
          </a:bodyPr>
          <a:lstStyle/>
          <a:p>
            <a:r>
              <a:rPr lang="en-US" smtClean="0"/>
              <a:t>(b)</a:t>
            </a:r>
            <a:endParaRPr lang="en-US"/>
          </a:p>
        </p:txBody>
      </p:sp>
      <p:sp>
        <p:nvSpPr>
          <p:cNvPr id="11" name="TextBox 10"/>
          <p:cNvSpPr txBox="1"/>
          <p:nvPr/>
        </p:nvSpPr>
        <p:spPr>
          <a:xfrm>
            <a:off x="5095439" y="3093389"/>
            <a:ext cx="423514" cy="369332"/>
          </a:xfrm>
          <a:prstGeom prst="rect">
            <a:avLst/>
          </a:prstGeom>
          <a:noFill/>
        </p:spPr>
        <p:txBody>
          <a:bodyPr wrap="none" rtlCol="0">
            <a:spAutoFit/>
          </a:bodyPr>
          <a:lstStyle/>
          <a:p>
            <a:r>
              <a:rPr lang="en-US" smtClean="0"/>
              <a:t>(c)</a:t>
            </a:r>
            <a:endParaRPr lang="en-US"/>
          </a:p>
        </p:txBody>
      </p:sp>
    </p:spTree>
    <p:extLst>
      <p:ext uri="{BB962C8B-B14F-4D97-AF65-F5344CB8AC3E}">
        <p14:creationId xmlns:p14="http://schemas.microsoft.com/office/powerpoint/2010/main" val="2324121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60921" y="595116"/>
            <a:ext cx="4358785" cy="5667768"/>
          </a:xfrm>
          <a:prstGeom prst="rect">
            <a:avLst/>
          </a:prstGeom>
        </p:spPr>
      </p:pic>
      <p:sp>
        <p:nvSpPr>
          <p:cNvPr id="4" name="TextBox 3"/>
          <p:cNvSpPr txBox="1"/>
          <p:nvPr/>
        </p:nvSpPr>
        <p:spPr>
          <a:xfrm>
            <a:off x="6388443" y="976184"/>
            <a:ext cx="1066959" cy="369332"/>
          </a:xfrm>
          <a:prstGeom prst="rect">
            <a:avLst/>
          </a:prstGeom>
          <a:noFill/>
        </p:spPr>
        <p:txBody>
          <a:bodyPr wrap="none" rtlCol="0">
            <a:spAutoFit/>
          </a:bodyPr>
          <a:lstStyle/>
          <a:p>
            <a:r>
              <a:rPr lang="en-US" dirty="0" smtClean="0"/>
              <a:t>Examples</a:t>
            </a:r>
            <a:endParaRPr lang="en-US" dirty="0"/>
          </a:p>
        </p:txBody>
      </p:sp>
    </p:spTree>
    <p:extLst>
      <p:ext uri="{BB962C8B-B14F-4D97-AF65-F5344CB8AC3E}">
        <p14:creationId xmlns:p14="http://schemas.microsoft.com/office/powerpoint/2010/main" val="20530885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1413" y="4273391"/>
            <a:ext cx="5540084" cy="2585323"/>
          </a:xfrm>
          <a:prstGeom prst="rect">
            <a:avLst/>
          </a:prstGeom>
          <a:noFill/>
        </p:spPr>
        <p:txBody>
          <a:bodyPr wrap="square" rtlCol="0">
            <a:spAutoFit/>
          </a:bodyPr>
          <a:lstStyle/>
          <a:p>
            <a:r>
              <a:rPr lang="en-US" dirty="0" smtClean="0"/>
              <a:t>Experiment setup</a:t>
            </a:r>
          </a:p>
          <a:p>
            <a:pPr marL="285750" indent="-285750">
              <a:buFontTx/>
              <a:buChar char="-"/>
            </a:pPr>
            <a:r>
              <a:rPr lang="en-US" dirty="0" smtClean="0"/>
              <a:t>Measuring </a:t>
            </a:r>
            <a:r>
              <a:rPr lang="en-US" dirty="0"/>
              <a:t>the stiffness of the prototype  </a:t>
            </a:r>
            <a:endParaRPr lang="en-US" dirty="0" smtClean="0"/>
          </a:p>
          <a:p>
            <a:pPr marL="285750" indent="-285750">
              <a:buFontTx/>
              <a:buChar char="-"/>
            </a:pPr>
            <a:r>
              <a:rPr lang="en-US" dirty="0" smtClean="0"/>
              <a:t>to </a:t>
            </a:r>
            <a:r>
              <a:rPr lang="en-US" dirty="0"/>
              <a:t>show the measurement setting for   </a:t>
            </a:r>
            <a:endParaRPr lang="en-US" dirty="0" smtClean="0"/>
          </a:p>
          <a:p>
            <a:pPr marL="742950" lvl="1" indent="-285750">
              <a:buFontTx/>
              <a:buChar char="-"/>
            </a:pPr>
            <a:r>
              <a:rPr lang="en-US" dirty="0" smtClean="0"/>
              <a:t>1</a:t>
            </a:r>
            <a:r>
              <a:rPr lang="en-US" dirty="0"/>
              <a:t>) the actual bending behavior and  </a:t>
            </a:r>
            <a:endParaRPr lang="en-US" dirty="0" smtClean="0"/>
          </a:p>
          <a:p>
            <a:pPr marL="742950" lvl="1" indent="-285750">
              <a:buFontTx/>
              <a:buChar char="-"/>
            </a:pPr>
            <a:r>
              <a:rPr lang="en-US" dirty="0" smtClean="0"/>
              <a:t>2</a:t>
            </a:r>
            <a:r>
              <a:rPr lang="en-US" dirty="0"/>
              <a:t>) the stiffness of the prototype (tip force until displacement)  </a:t>
            </a:r>
            <a:endParaRPr lang="en-US" dirty="0" smtClean="0"/>
          </a:p>
          <a:p>
            <a:pPr marL="285750" indent="-285750">
              <a:buFontTx/>
              <a:buChar char="-"/>
            </a:pPr>
            <a:r>
              <a:rPr lang="en-US" dirty="0" smtClean="0"/>
              <a:t>robots </a:t>
            </a:r>
            <a:r>
              <a:rPr lang="en-US" dirty="0"/>
              <a:t>with camera, working channel and LED  </a:t>
            </a:r>
            <a:endParaRPr lang="en-US" dirty="0" smtClean="0"/>
          </a:p>
          <a:p>
            <a:pPr marL="285750" indent="-285750">
              <a:buFontTx/>
              <a:buChar char="-"/>
            </a:pPr>
            <a:r>
              <a:rPr lang="en-US" dirty="0" smtClean="0"/>
              <a:t>bending </a:t>
            </a:r>
            <a:r>
              <a:rPr lang="en-US" dirty="0"/>
              <a:t>when actuating 1 and 2 chambers  </a:t>
            </a:r>
            <a:endParaRPr lang="en-US" dirty="0" smtClean="0"/>
          </a:p>
          <a:p>
            <a:pPr marL="285750" indent="-285750">
              <a:buFontTx/>
              <a:buChar char="-"/>
            </a:pPr>
            <a:r>
              <a:rPr lang="en-US" dirty="0" smtClean="0"/>
              <a:t>different </a:t>
            </a:r>
            <a:r>
              <a:rPr lang="en-US" dirty="0"/>
              <a:t>preloaded pressure</a:t>
            </a:r>
          </a:p>
        </p:txBody>
      </p:sp>
      <p:pic>
        <p:nvPicPr>
          <p:cNvPr id="3" name="Picture 2"/>
          <p:cNvPicPr>
            <a:picLocks noChangeAspect="1"/>
          </p:cNvPicPr>
          <p:nvPr/>
        </p:nvPicPr>
        <p:blipFill>
          <a:blip r:embed="rId2"/>
          <a:stretch>
            <a:fillRect/>
          </a:stretch>
        </p:blipFill>
        <p:spPr>
          <a:xfrm>
            <a:off x="403279" y="0"/>
            <a:ext cx="3929445" cy="4389181"/>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4291" r="33993"/>
          <a:stretch/>
        </p:blipFill>
        <p:spPr>
          <a:xfrm rot="5400000">
            <a:off x="7659759" y="2164036"/>
            <a:ext cx="2600814" cy="6234545"/>
          </a:xfrm>
          <a:prstGeom prst="rect">
            <a:avLst/>
          </a:prstGeom>
        </p:spPr>
      </p:pic>
      <p:sp>
        <p:nvSpPr>
          <p:cNvPr id="6" name="TextBox 5"/>
          <p:cNvSpPr txBox="1"/>
          <p:nvPr/>
        </p:nvSpPr>
        <p:spPr>
          <a:xfrm>
            <a:off x="4864231" y="886120"/>
            <a:ext cx="6938128" cy="1200329"/>
          </a:xfrm>
          <a:prstGeom prst="rect">
            <a:avLst/>
          </a:prstGeom>
          <a:noFill/>
        </p:spPr>
        <p:txBody>
          <a:bodyPr wrap="square" rtlCol="0">
            <a:spAutoFit/>
          </a:bodyPr>
          <a:lstStyle/>
          <a:p>
            <a:r>
              <a:rPr lang="en-US" dirty="0"/>
              <a:t>Stiffness measurement setting. The tip of the robot is connected to a pulling device with a force sensor. The robot is fixed to a platform. The platform is tilted to ensure the force is exerted perpendicular to the pointing direction.</a:t>
            </a:r>
          </a:p>
        </p:txBody>
      </p:sp>
    </p:spTree>
    <p:extLst>
      <p:ext uri="{BB962C8B-B14F-4D97-AF65-F5344CB8AC3E}">
        <p14:creationId xmlns:p14="http://schemas.microsoft.com/office/powerpoint/2010/main" val="16386513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15711" r="38274" b="44848"/>
          <a:stretch/>
        </p:blipFill>
        <p:spPr>
          <a:xfrm rot="5400000">
            <a:off x="827120" y="36871"/>
            <a:ext cx="2608057" cy="3125882"/>
          </a:xfrm>
          <a:prstGeom prst="rect">
            <a:avLst/>
          </a:prstGeom>
        </p:spPr>
      </p:pic>
      <p:sp>
        <p:nvSpPr>
          <p:cNvPr id="5" name="TextBox 4"/>
          <p:cNvSpPr txBox="1"/>
          <p:nvPr/>
        </p:nvSpPr>
        <p:spPr>
          <a:xfrm>
            <a:off x="5008093" y="4272677"/>
            <a:ext cx="5846927" cy="2585323"/>
          </a:xfrm>
          <a:prstGeom prst="rect">
            <a:avLst/>
          </a:prstGeom>
          <a:noFill/>
        </p:spPr>
        <p:txBody>
          <a:bodyPr wrap="square" rtlCol="0">
            <a:spAutoFit/>
          </a:bodyPr>
          <a:lstStyle/>
          <a:p>
            <a:pPr marL="285750" indent="-285750">
              <a:buFontTx/>
              <a:buChar char="-"/>
            </a:pPr>
            <a:r>
              <a:rPr lang="en-US" dirty="0"/>
              <a:t> </a:t>
            </a:r>
            <a:r>
              <a:rPr lang="en-US" dirty="0" smtClean="0"/>
              <a:t>Stiffness </a:t>
            </a:r>
            <a:r>
              <a:rPr lang="en-US" dirty="0"/>
              <a:t>results  </a:t>
            </a:r>
            <a:endParaRPr lang="en-US" dirty="0" smtClean="0"/>
          </a:p>
          <a:p>
            <a:pPr marL="285750" indent="-285750">
              <a:buFontTx/>
              <a:buChar char="-"/>
            </a:pPr>
            <a:r>
              <a:rPr lang="en-US" dirty="0" smtClean="0"/>
              <a:t>min</a:t>
            </a:r>
            <a:r>
              <a:rPr lang="en-US" dirty="0"/>
              <a:t>. force to displace the tip vs curvature </a:t>
            </a:r>
            <a:r>
              <a:rPr lang="en-US" dirty="0" smtClean="0"/>
              <a:t>ratio</a:t>
            </a:r>
          </a:p>
          <a:p>
            <a:pPr marL="285750" indent="-285750">
              <a:buFontTx/>
              <a:buChar char="-"/>
            </a:pPr>
            <a:r>
              <a:rPr lang="en-US" dirty="0" smtClean="0"/>
              <a:t>max </a:t>
            </a:r>
            <a:r>
              <a:rPr lang="en-US" dirty="0"/>
              <a:t>displacement of the tip when accelerating a biopsy forceps  </a:t>
            </a:r>
            <a:endParaRPr lang="en-US" dirty="0" smtClean="0"/>
          </a:p>
          <a:p>
            <a:pPr marL="285750" indent="-285750">
              <a:buFontTx/>
              <a:buChar char="-"/>
            </a:pPr>
            <a:r>
              <a:rPr lang="en-US" dirty="0" smtClean="0"/>
              <a:t>condition    </a:t>
            </a:r>
          </a:p>
          <a:p>
            <a:pPr marL="742950" lvl="1" indent="-285750">
              <a:buFontTx/>
              <a:buChar char="-"/>
            </a:pPr>
            <a:r>
              <a:rPr lang="en-US" dirty="0" smtClean="0"/>
              <a:t>at </a:t>
            </a:r>
            <a:r>
              <a:rPr lang="en-US" dirty="0"/>
              <a:t>different static bending angles    </a:t>
            </a:r>
            <a:endParaRPr lang="en-US" dirty="0" smtClean="0"/>
          </a:p>
          <a:p>
            <a:pPr marL="742950" lvl="1" indent="-285750">
              <a:buFontTx/>
              <a:buChar char="-"/>
            </a:pPr>
            <a:r>
              <a:rPr lang="en-US" dirty="0" smtClean="0"/>
              <a:t>actuation </a:t>
            </a:r>
            <a:r>
              <a:rPr lang="en-US" dirty="0"/>
              <a:t>of 1 or 2 chambers    </a:t>
            </a:r>
          </a:p>
          <a:p>
            <a:pPr marL="742950" lvl="1" indent="-285750">
              <a:buFontTx/>
              <a:buChar char="-"/>
            </a:pPr>
            <a:r>
              <a:rPr lang="en-US" dirty="0" smtClean="0"/>
              <a:t>preloaded </a:t>
            </a:r>
            <a:r>
              <a:rPr lang="en-US" dirty="0"/>
              <a:t>pressure  </a:t>
            </a:r>
          </a:p>
          <a:p>
            <a:pPr marL="285750" indent="-285750">
              <a:buFontTx/>
              <a:buChar char="-"/>
            </a:pPr>
            <a:r>
              <a:rPr lang="en-US" dirty="0" smtClean="0"/>
              <a:t>Validate </a:t>
            </a:r>
            <a:r>
              <a:rPr lang="en-US" dirty="0"/>
              <a:t>the FEA data by real robot data</a:t>
            </a:r>
          </a:p>
        </p:txBody>
      </p:sp>
      <p:sp>
        <p:nvSpPr>
          <p:cNvPr id="2" name="TextBox 1"/>
          <p:cNvSpPr txBox="1"/>
          <p:nvPr/>
        </p:nvSpPr>
        <p:spPr>
          <a:xfrm>
            <a:off x="6956959" y="1281192"/>
            <a:ext cx="5099222" cy="1754326"/>
          </a:xfrm>
          <a:prstGeom prst="rect">
            <a:avLst/>
          </a:prstGeom>
          <a:noFill/>
        </p:spPr>
        <p:txBody>
          <a:bodyPr wrap="square" rtlCol="0">
            <a:spAutoFit/>
          </a:bodyPr>
          <a:lstStyle/>
          <a:p>
            <a:r>
              <a:rPr lang="en-US" dirty="0"/>
              <a:t>Stiffness of the </a:t>
            </a:r>
            <a:r>
              <a:rPr lang="en-US" dirty="0" err="1"/>
              <a:t>protoype</a:t>
            </a:r>
            <a:r>
              <a:rPr lang="en-US" dirty="0"/>
              <a:t>. (a) The min. force required to move the tip for </a:t>
            </a:r>
            <a:r>
              <a:rPr lang="en-US" dirty="0" err="1"/>
              <a:t>Xmm</a:t>
            </a:r>
            <a:r>
              <a:rPr lang="en-US" dirty="0"/>
              <a:t> vs curvature ratio, for different preloaded pressure (and design). This force indicates the stiffness of the prototype. (b) The maximum displacement of the tip when accelerating a biopsy forceps inserted in the central channel.</a:t>
            </a:r>
          </a:p>
        </p:txBody>
      </p:sp>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l="60854" t="31274" r="-1841" b="18582"/>
          <a:stretch/>
        </p:blipFill>
        <p:spPr>
          <a:xfrm rot="5400000">
            <a:off x="4163989" y="452956"/>
            <a:ext cx="2323070" cy="2842054"/>
          </a:xfrm>
          <a:prstGeom prst="rect">
            <a:avLst/>
          </a:prstGeom>
        </p:spPr>
      </p:pic>
      <p:sp>
        <p:nvSpPr>
          <p:cNvPr id="12" name="TextBox 11"/>
          <p:cNvSpPr txBox="1"/>
          <p:nvPr/>
        </p:nvSpPr>
        <p:spPr>
          <a:xfrm>
            <a:off x="139630" y="1873983"/>
            <a:ext cx="436338" cy="369332"/>
          </a:xfrm>
          <a:prstGeom prst="rect">
            <a:avLst/>
          </a:prstGeom>
          <a:noFill/>
        </p:spPr>
        <p:txBody>
          <a:bodyPr wrap="none" rtlCol="0">
            <a:spAutoFit/>
          </a:bodyPr>
          <a:lstStyle/>
          <a:p>
            <a:r>
              <a:rPr lang="en-US" smtClean="0"/>
              <a:t>(a)</a:t>
            </a:r>
            <a:endParaRPr lang="en-US"/>
          </a:p>
        </p:txBody>
      </p:sp>
      <p:sp>
        <p:nvSpPr>
          <p:cNvPr id="13" name="TextBox 12"/>
          <p:cNvSpPr txBox="1"/>
          <p:nvPr/>
        </p:nvSpPr>
        <p:spPr>
          <a:xfrm>
            <a:off x="172995" y="4769708"/>
            <a:ext cx="447558" cy="369332"/>
          </a:xfrm>
          <a:prstGeom prst="rect">
            <a:avLst/>
          </a:prstGeom>
          <a:noFill/>
        </p:spPr>
        <p:txBody>
          <a:bodyPr wrap="none" rtlCol="0">
            <a:spAutoFit/>
          </a:bodyPr>
          <a:lstStyle/>
          <a:p>
            <a:r>
              <a:rPr lang="en-US" dirty="0" smtClean="0"/>
              <a:t>(b)</a:t>
            </a:r>
            <a:endParaRPr lang="en-US" dirty="0"/>
          </a:p>
        </p:txBody>
      </p:sp>
    </p:spTree>
    <p:extLst>
      <p:ext uri="{BB962C8B-B14F-4D97-AF65-F5344CB8AC3E}">
        <p14:creationId xmlns:p14="http://schemas.microsoft.com/office/powerpoint/2010/main" val="12697011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45749" y="107301"/>
            <a:ext cx="5099222" cy="1754326"/>
          </a:xfrm>
          <a:prstGeom prst="rect">
            <a:avLst/>
          </a:prstGeom>
          <a:noFill/>
        </p:spPr>
        <p:txBody>
          <a:bodyPr wrap="square" rtlCol="0">
            <a:spAutoFit/>
          </a:bodyPr>
          <a:lstStyle/>
          <a:p>
            <a:r>
              <a:rPr lang="en-US" dirty="0"/>
              <a:t>Dynamic response analysis. (a) The relationship of the tip force output and chamber pressure, for different preloaded pressure (and designs). (The tip force is measured while constraining the robot at 0 bending angle) </a:t>
            </a:r>
            <a:r>
              <a:rPr lang="en-US" dirty="0" smtClean="0"/>
              <a:t>Kinematics histories of the (b</a:t>
            </a:r>
            <a:r>
              <a:rPr lang="en-US" dirty="0"/>
              <a:t>) </a:t>
            </a:r>
            <a:r>
              <a:rPr lang="en-US" dirty="0" smtClean="0"/>
              <a:t>step </a:t>
            </a:r>
            <a:r>
              <a:rPr lang="en-US" dirty="0"/>
              <a:t>responses </a:t>
            </a:r>
            <a:r>
              <a:rPr lang="en-US" dirty="0" smtClean="0"/>
              <a:t>and (</a:t>
            </a:r>
            <a:r>
              <a:rPr lang="en-US" dirty="0"/>
              <a:t>c) </a:t>
            </a:r>
            <a:r>
              <a:rPr lang="en-US" dirty="0" smtClean="0"/>
              <a:t>frequency </a:t>
            </a:r>
            <a:r>
              <a:rPr lang="en-US" dirty="0"/>
              <a:t>responses of the </a:t>
            </a:r>
            <a:r>
              <a:rPr lang="en-US" dirty="0" smtClean="0"/>
              <a:t>robot.</a:t>
            </a:r>
            <a:endParaRPr lang="en-US" dirty="0"/>
          </a:p>
        </p:txBody>
      </p:sp>
      <p:pic>
        <p:nvPicPr>
          <p:cNvPr id="6" name="Picture 5"/>
          <p:cNvPicPr>
            <a:picLocks noChangeAspect="1"/>
          </p:cNvPicPr>
          <p:nvPr/>
        </p:nvPicPr>
        <p:blipFill>
          <a:blip r:embed="rId2"/>
          <a:stretch>
            <a:fillRect/>
          </a:stretch>
        </p:blipFill>
        <p:spPr>
          <a:xfrm>
            <a:off x="205528" y="107301"/>
            <a:ext cx="2973033" cy="5667768"/>
          </a:xfrm>
          <a:prstGeom prst="rect">
            <a:avLst/>
          </a:prstGeom>
        </p:spPr>
      </p:pic>
      <p:pic>
        <p:nvPicPr>
          <p:cNvPr id="7" name="Picture 6"/>
          <p:cNvPicPr>
            <a:picLocks noChangeAspect="1"/>
          </p:cNvPicPr>
          <p:nvPr/>
        </p:nvPicPr>
        <p:blipFill>
          <a:blip r:embed="rId3"/>
          <a:stretch>
            <a:fillRect/>
          </a:stretch>
        </p:blipFill>
        <p:spPr>
          <a:xfrm>
            <a:off x="3462733" y="2542013"/>
            <a:ext cx="5328750" cy="3871161"/>
          </a:xfrm>
          <a:prstGeom prst="rect">
            <a:avLst/>
          </a:prstGeom>
        </p:spPr>
      </p:pic>
      <p:pic>
        <p:nvPicPr>
          <p:cNvPr id="8" name="Picture 7"/>
          <p:cNvPicPr>
            <a:picLocks noChangeAspect="1"/>
          </p:cNvPicPr>
          <p:nvPr/>
        </p:nvPicPr>
        <p:blipFill>
          <a:blip r:embed="rId4"/>
          <a:stretch>
            <a:fillRect/>
          </a:stretch>
        </p:blipFill>
        <p:spPr>
          <a:xfrm>
            <a:off x="9253273" y="2030888"/>
            <a:ext cx="2582933" cy="3871161"/>
          </a:xfrm>
          <a:prstGeom prst="rect">
            <a:avLst/>
          </a:prstGeom>
        </p:spPr>
      </p:pic>
      <p:pic>
        <p:nvPicPr>
          <p:cNvPr id="9" name="Picture 8"/>
          <p:cNvPicPr>
            <a:picLocks noChangeAspect="1"/>
          </p:cNvPicPr>
          <p:nvPr/>
        </p:nvPicPr>
        <p:blipFill>
          <a:blip r:embed="rId5"/>
          <a:stretch>
            <a:fillRect/>
          </a:stretch>
        </p:blipFill>
        <p:spPr>
          <a:xfrm>
            <a:off x="9449213" y="5775069"/>
            <a:ext cx="2298761" cy="1161230"/>
          </a:xfrm>
          <a:prstGeom prst="rect">
            <a:avLst/>
          </a:prstGeom>
        </p:spPr>
      </p:pic>
      <p:sp>
        <p:nvSpPr>
          <p:cNvPr id="4" name="TextBox 3"/>
          <p:cNvSpPr txBox="1"/>
          <p:nvPr/>
        </p:nvSpPr>
        <p:spPr>
          <a:xfrm>
            <a:off x="5053914" y="2172681"/>
            <a:ext cx="1692323" cy="369332"/>
          </a:xfrm>
          <a:prstGeom prst="rect">
            <a:avLst/>
          </a:prstGeom>
          <a:noFill/>
        </p:spPr>
        <p:txBody>
          <a:bodyPr wrap="none" rtlCol="0">
            <a:spAutoFit/>
          </a:bodyPr>
          <a:lstStyle/>
          <a:p>
            <a:r>
              <a:rPr lang="en-US" smtClean="0"/>
              <a:t>Examples for (a)</a:t>
            </a:r>
            <a:endParaRPr lang="en-US"/>
          </a:p>
        </p:txBody>
      </p:sp>
      <p:pic>
        <p:nvPicPr>
          <p:cNvPr id="10" name="Picture 9"/>
          <p:cNvPicPr>
            <a:picLocks noChangeAspect="1"/>
          </p:cNvPicPr>
          <p:nvPr/>
        </p:nvPicPr>
        <p:blipFill>
          <a:blip r:embed="rId6"/>
          <a:stretch>
            <a:fillRect/>
          </a:stretch>
        </p:blipFill>
        <p:spPr>
          <a:xfrm>
            <a:off x="3119855" y="1062559"/>
            <a:ext cx="3784600" cy="1168400"/>
          </a:xfrm>
          <a:prstGeom prst="rect">
            <a:avLst/>
          </a:prstGeom>
        </p:spPr>
      </p:pic>
    </p:spTree>
    <p:extLst>
      <p:ext uri="{BB962C8B-B14F-4D97-AF65-F5344CB8AC3E}">
        <p14:creationId xmlns:p14="http://schemas.microsoft.com/office/powerpoint/2010/main" val="6152722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46348" y="5158654"/>
            <a:ext cx="4262691" cy="1754326"/>
          </a:xfrm>
          <a:prstGeom prst="rect">
            <a:avLst/>
          </a:prstGeom>
          <a:noFill/>
        </p:spPr>
        <p:txBody>
          <a:bodyPr wrap="square" rtlCol="0">
            <a:spAutoFit/>
          </a:bodyPr>
          <a:lstStyle/>
          <a:p>
            <a:pPr marL="285750" indent="-285750">
              <a:buFontTx/>
              <a:buChar char="-"/>
            </a:pPr>
            <a:r>
              <a:rPr lang="en-US" dirty="0" smtClean="0"/>
              <a:t>Scope </a:t>
            </a:r>
            <a:r>
              <a:rPr lang="en-US" dirty="0"/>
              <a:t>limitations  </a:t>
            </a:r>
            <a:endParaRPr lang="en-US" dirty="0" smtClean="0"/>
          </a:p>
          <a:p>
            <a:pPr marL="285750" indent="-285750">
              <a:buFontTx/>
              <a:buChar char="-"/>
            </a:pPr>
            <a:r>
              <a:rPr lang="en-US" dirty="0" smtClean="0"/>
              <a:t>Fatigue </a:t>
            </a:r>
            <a:r>
              <a:rPr lang="en-US" dirty="0"/>
              <a:t>-- life cycle vs engineering strain  </a:t>
            </a:r>
            <a:endParaRPr lang="en-US" dirty="0" smtClean="0"/>
          </a:p>
          <a:p>
            <a:pPr marL="285750" indent="-285750">
              <a:buFontTx/>
              <a:buChar char="-"/>
            </a:pPr>
            <a:r>
              <a:rPr lang="en-US" dirty="0" smtClean="0"/>
              <a:t>max</a:t>
            </a:r>
            <a:r>
              <a:rPr lang="en-US" dirty="0"/>
              <a:t>. curvature vs stiffness (max tip force to displace the tip)  </a:t>
            </a:r>
            <a:endParaRPr lang="en-US" dirty="0" smtClean="0"/>
          </a:p>
          <a:p>
            <a:pPr marL="285750" indent="-285750">
              <a:buFontTx/>
              <a:buChar char="-"/>
            </a:pPr>
            <a:r>
              <a:rPr lang="en-US" dirty="0" smtClean="0"/>
              <a:t>Different preloaded pressure</a:t>
            </a:r>
          </a:p>
          <a:p>
            <a:pPr marL="285750" indent="-285750">
              <a:buFontTx/>
              <a:buChar char="-"/>
            </a:pPr>
            <a:r>
              <a:rPr lang="en-US" dirty="0" smtClean="0"/>
              <a:t>different designs</a:t>
            </a:r>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4625" r="15180"/>
          <a:stretch/>
        </p:blipFill>
        <p:spPr>
          <a:xfrm rot="5400000">
            <a:off x="1234214" y="2409694"/>
            <a:ext cx="3101546" cy="5152516"/>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6483" r="24127"/>
          <a:stretch/>
        </p:blipFill>
        <p:spPr>
          <a:xfrm rot="5400000">
            <a:off x="1254949" y="-840445"/>
            <a:ext cx="3060075" cy="5152516"/>
          </a:xfrm>
          <a:prstGeom prst="rect">
            <a:avLst/>
          </a:prstGeom>
        </p:spPr>
      </p:pic>
      <p:sp>
        <p:nvSpPr>
          <p:cNvPr id="4" name="TextBox 3"/>
          <p:cNvSpPr txBox="1"/>
          <p:nvPr/>
        </p:nvSpPr>
        <p:spPr>
          <a:xfrm>
            <a:off x="6466979" y="630195"/>
            <a:ext cx="4621427" cy="923330"/>
          </a:xfrm>
          <a:prstGeom prst="rect">
            <a:avLst/>
          </a:prstGeom>
          <a:noFill/>
        </p:spPr>
        <p:txBody>
          <a:bodyPr wrap="square" rtlCol="0">
            <a:spAutoFit/>
          </a:bodyPr>
          <a:lstStyle/>
          <a:p>
            <a:r>
              <a:rPr lang="en-US" dirty="0"/>
              <a:t>Performance limits of the prototype for different preloaded pressure (and designs). (a) Stiffness vs max. curvature ratio. (b) Life cycle.</a:t>
            </a:r>
          </a:p>
        </p:txBody>
      </p:sp>
    </p:spTree>
    <p:extLst>
      <p:ext uri="{BB962C8B-B14F-4D97-AF65-F5344CB8AC3E}">
        <p14:creationId xmlns:p14="http://schemas.microsoft.com/office/powerpoint/2010/main" val="3980707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1318566" y="2073765"/>
            <a:ext cx="4684105" cy="4684105"/>
          </a:xfrm>
          <a:prstGeom prst="rect">
            <a:avLst/>
          </a:prstGeom>
        </p:spPr>
      </p:pic>
      <p:pic>
        <p:nvPicPr>
          <p:cNvPr id="4" name="Picture 3"/>
          <p:cNvPicPr>
            <a:picLocks noChangeAspect="1"/>
          </p:cNvPicPr>
          <p:nvPr/>
        </p:nvPicPr>
        <p:blipFill>
          <a:blip r:embed="rId3"/>
          <a:stretch>
            <a:fillRect/>
          </a:stretch>
        </p:blipFill>
        <p:spPr>
          <a:xfrm>
            <a:off x="795259" y="151332"/>
            <a:ext cx="7861300" cy="3060700"/>
          </a:xfrm>
          <a:prstGeom prst="rect">
            <a:avLst/>
          </a:prstGeom>
        </p:spPr>
      </p:pic>
      <p:cxnSp>
        <p:nvCxnSpPr>
          <p:cNvPr id="6" name="Straight Connector 5"/>
          <p:cNvCxnSpPr/>
          <p:nvPr/>
        </p:nvCxnSpPr>
        <p:spPr>
          <a:xfrm>
            <a:off x="4725909" y="1602463"/>
            <a:ext cx="353085" cy="389299"/>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078994" y="1989499"/>
            <a:ext cx="49794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5026182" y="1989499"/>
            <a:ext cx="52812" cy="40212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682089" y="5280542"/>
            <a:ext cx="5188023" cy="1477328"/>
          </a:xfrm>
          <a:prstGeom prst="rect">
            <a:avLst/>
          </a:prstGeom>
          <a:noFill/>
        </p:spPr>
        <p:txBody>
          <a:bodyPr wrap="none" rtlCol="0">
            <a:spAutoFit/>
          </a:bodyPr>
          <a:lstStyle/>
          <a:p>
            <a:pPr marL="285750" indent="-285750">
              <a:buFontTx/>
              <a:buChar char="-"/>
            </a:pPr>
            <a:r>
              <a:rPr lang="en-US" dirty="0" smtClean="0"/>
              <a:t>to </a:t>
            </a:r>
            <a:r>
              <a:rPr lang="en-US" dirty="0"/>
              <a:t>give first impression what this paper is about     </a:t>
            </a:r>
            <a:endParaRPr lang="en-US" dirty="0" smtClean="0"/>
          </a:p>
          <a:p>
            <a:pPr marL="285750" indent="-285750">
              <a:buFontTx/>
              <a:buChar char="-"/>
            </a:pPr>
            <a:r>
              <a:rPr lang="en-US" dirty="0" smtClean="0"/>
              <a:t>in </a:t>
            </a:r>
            <a:r>
              <a:rPr lang="en-US" dirty="0"/>
              <a:t>the introduction </a:t>
            </a:r>
            <a:r>
              <a:rPr lang="en-US" dirty="0" smtClean="0"/>
              <a:t>section </a:t>
            </a:r>
          </a:p>
          <a:p>
            <a:pPr marL="285750" indent="-285750">
              <a:buFontTx/>
              <a:buChar char="-"/>
            </a:pPr>
            <a:r>
              <a:rPr lang="en-US" dirty="0" smtClean="0"/>
              <a:t>with </a:t>
            </a:r>
            <a:r>
              <a:rPr lang="en-US" dirty="0"/>
              <a:t>working channel and biopsy forceps </a:t>
            </a:r>
            <a:endParaRPr lang="en-US" dirty="0" smtClean="0"/>
          </a:p>
          <a:p>
            <a:pPr marL="285750" indent="-285750">
              <a:buFontTx/>
              <a:buChar char="-"/>
            </a:pPr>
            <a:r>
              <a:rPr lang="en-US" dirty="0" smtClean="0"/>
              <a:t>with </a:t>
            </a:r>
            <a:r>
              <a:rPr lang="en-US" dirty="0"/>
              <a:t>camera and LED </a:t>
            </a:r>
            <a:endParaRPr lang="en-US" dirty="0" smtClean="0"/>
          </a:p>
          <a:p>
            <a:pPr marL="285750" indent="-285750">
              <a:buFontTx/>
              <a:buChar char="-"/>
            </a:pPr>
            <a:r>
              <a:rPr lang="en-US" dirty="0" smtClean="0"/>
              <a:t>endoscopic </a:t>
            </a:r>
            <a:r>
              <a:rPr lang="en-US" dirty="0"/>
              <a:t>view with biopsy forceps</a:t>
            </a:r>
          </a:p>
        </p:txBody>
      </p:sp>
      <p:sp>
        <p:nvSpPr>
          <p:cNvPr id="2" name="TextBox 1"/>
          <p:cNvSpPr txBox="1"/>
          <p:nvPr/>
        </p:nvSpPr>
        <p:spPr>
          <a:xfrm>
            <a:off x="6617616" y="3384223"/>
            <a:ext cx="2658485" cy="369332"/>
          </a:xfrm>
          <a:prstGeom prst="rect">
            <a:avLst/>
          </a:prstGeom>
          <a:noFill/>
        </p:spPr>
        <p:txBody>
          <a:bodyPr wrap="none" rtlCol="0">
            <a:spAutoFit/>
          </a:bodyPr>
          <a:lstStyle/>
          <a:p>
            <a:r>
              <a:rPr lang="en-US" dirty="0"/>
              <a:t>The endoscope prototype.</a:t>
            </a:r>
          </a:p>
        </p:txBody>
      </p:sp>
    </p:spTree>
    <p:extLst>
      <p:ext uri="{BB962C8B-B14F-4D97-AF65-F5344CB8AC3E}">
        <p14:creationId xmlns:p14="http://schemas.microsoft.com/office/powerpoint/2010/main" val="356650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14395" y="4012438"/>
            <a:ext cx="2812610" cy="2585323"/>
          </a:xfrm>
          <a:prstGeom prst="rect">
            <a:avLst/>
          </a:prstGeom>
          <a:noFill/>
        </p:spPr>
        <p:txBody>
          <a:bodyPr wrap="square" rtlCol="0">
            <a:spAutoFit/>
          </a:bodyPr>
          <a:lstStyle/>
          <a:p>
            <a:pPr marL="285750" indent="-285750">
              <a:buFontTx/>
              <a:buChar char="-"/>
            </a:pPr>
            <a:r>
              <a:rPr lang="en-US" dirty="0" smtClean="0"/>
              <a:t>Demonstration of the basic function of endoscope</a:t>
            </a:r>
          </a:p>
          <a:p>
            <a:pPr marL="285750" indent="-285750">
              <a:buFontTx/>
              <a:buChar char="-"/>
            </a:pPr>
            <a:r>
              <a:rPr lang="en-US" dirty="0" smtClean="0"/>
              <a:t>Camera: endoscopic view</a:t>
            </a:r>
          </a:p>
          <a:p>
            <a:pPr marL="285750" indent="-285750">
              <a:buFontTx/>
              <a:buChar char="-"/>
            </a:pPr>
            <a:r>
              <a:rPr lang="en-US" dirty="0" smtClean="0"/>
              <a:t>Suction</a:t>
            </a:r>
          </a:p>
          <a:p>
            <a:pPr marL="285750" indent="-285750">
              <a:buFontTx/>
              <a:buChar char="-"/>
            </a:pPr>
            <a:r>
              <a:rPr lang="en-US" dirty="0" smtClean="0"/>
              <a:t>Irrigation</a:t>
            </a:r>
          </a:p>
          <a:p>
            <a:pPr marL="285750" indent="-285750">
              <a:buFontTx/>
              <a:buChar char="-"/>
            </a:pPr>
            <a:r>
              <a:rPr lang="en-US" dirty="0" smtClean="0"/>
              <a:t>Insufflation</a:t>
            </a:r>
          </a:p>
          <a:p>
            <a:pPr marL="285750" indent="-285750">
              <a:buFontTx/>
              <a:buChar char="-"/>
            </a:pPr>
            <a:r>
              <a:rPr lang="en-US" dirty="0" smtClean="0"/>
              <a:t>Etc.. </a:t>
            </a:r>
            <a:endParaRPr lang="en-US" dirty="0"/>
          </a:p>
        </p:txBody>
      </p:sp>
      <p:pic>
        <p:nvPicPr>
          <p:cNvPr id="3" name="Picture 2"/>
          <p:cNvPicPr>
            <a:picLocks noChangeAspect="1"/>
          </p:cNvPicPr>
          <p:nvPr/>
        </p:nvPicPr>
        <p:blipFill>
          <a:blip r:embed="rId2"/>
          <a:stretch>
            <a:fillRect/>
          </a:stretch>
        </p:blipFill>
        <p:spPr>
          <a:xfrm>
            <a:off x="283517" y="0"/>
            <a:ext cx="2645639" cy="3871161"/>
          </a:xfrm>
          <a:prstGeom prst="rect">
            <a:avLst/>
          </a:prstGeom>
        </p:spPr>
      </p:pic>
      <p:pic>
        <p:nvPicPr>
          <p:cNvPr id="4" name="Picture 3"/>
          <p:cNvPicPr>
            <a:picLocks noChangeAspect="1"/>
          </p:cNvPicPr>
          <p:nvPr/>
        </p:nvPicPr>
        <p:blipFill>
          <a:blip r:embed="rId3"/>
          <a:stretch>
            <a:fillRect/>
          </a:stretch>
        </p:blipFill>
        <p:spPr>
          <a:xfrm>
            <a:off x="3055361" y="-1"/>
            <a:ext cx="2635943" cy="3871161"/>
          </a:xfrm>
          <a:prstGeom prst="rect">
            <a:avLst/>
          </a:prstGeom>
        </p:spPr>
      </p:pic>
      <p:pic>
        <p:nvPicPr>
          <p:cNvPr id="5" name="Picture 4"/>
          <p:cNvPicPr>
            <a:picLocks noChangeAspect="1"/>
          </p:cNvPicPr>
          <p:nvPr/>
        </p:nvPicPr>
        <p:blipFill>
          <a:blip r:embed="rId4"/>
          <a:stretch>
            <a:fillRect/>
          </a:stretch>
        </p:blipFill>
        <p:spPr>
          <a:xfrm>
            <a:off x="5858667" y="-2"/>
            <a:ext cx="2991907" cy="3871161"/>
          </a:xfrm>
          <a:prstGeom prst="rect">
            <a:avLst/>
          </a:prstGeom>
        </p:spPr>
      </p:pic>
      <p:pic>
        <p:nvPicPr>
          <p:cNvPr id="6" name="Picture 5"/>
          <p:cNvPicPr>
            <a:picLocks noChangeAspect="1"/>
          </p:cNvPicPr>
          <p:nvPr/>
        </p:nvPicPr>
        <p:blipFill>
          <a:blip r:embed="rId5"/>
          <a:stretch>
            <a:fillRect/>
          </a:stretch>
        </p:blipFill>
        <p:spPr>
          <a:xfrm>
            <a:off x="360924" y="3871159"/>
            <a:ext cx="2735595" cy="2908460"/>
          </a:xfrm>
          <a:prstGeom prst="rect">
            <a:avLst/>
          </a:prstGeom>
        </p:spPr>
      </p:pic>
      <p:sp>
        <p:nvSpPr>
          <p:cNvPr id="7" name="TextBox 6"/>
          <p:cNvSpPr txBox="1"/>
          <p:nvPr/>
        </p:nvSpPr>
        <p:spPr>
          <a:xfrm>
            <a:off x="8662087" y="4337222"/>
            <a:ext cx="3385752" cy="2031325"/>
          </a:xfrm>
          <a:prstGeom prst="rect">
            <a:avLst/>
          </a:prstGeom>
          <a:noFill/>
        </p:spPr>
        <p:txBody>
          <a:bodyPr wrap="square" rtlCol="0">
            <a:spAutoFit/>
          </a:bodyPr>
          <a:lstStyle/>
          <a:p>
            <a:r>
              <a:rPr lang="en-US" dirty="0"/>
              <a:t>Basic functions of the prototype. (a) Endoscopic view when performing a biopsy task inside a phantom model. (b) Suction and (c) Irrigation of colored liquid. The demonstrations can also be found in the provided videos.</a:t>
            </a:r>
          </a:p>
        </p:txBody>
      </p:sp>
    </p:spTree>
    <p:extLst>
      <p:ext uri="{BB962C8B-B14F-4D97-AF65-F5344CB8AC3E}">
        <p14:creationId xmlns:p14="http://schemas.microsoft.com/office/powerpoint/2010/main" val="10266161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1895" y="2394239"/>
            <a:ext cx="5302092" cy="3970318"/>
          </a:xfrm>
          <a:prstGeom prst="rect">
            <a:avLst/>
          </a:prstGeom>
          <a:noFill/>
        </p:spPr>
        <p:txBody>
          <a:bodyPr wrap="none" rtlCol="0">
            <a:spAutoFit/>
          </a:bodyPr>
          <a:lstStyle/>
          <a:p>
            <a:pPr marL="342900" indent="-342900">
              <a:buAutoNum type="arabicPeriod"/>
            </a:pPr>
            <a:r>
              <a:rPr lang="en-US" dirty="0" smtClean="0"/>
              <a:t>FEA </a:t>
            </a:r>
            <a:r>
              <a:rPr lang="en-US" dirty="0"/>
              <a:t>animation     </a:t>
            </a:r>
            <a:endParaRPr lang="en-US" dirty="0" smtClean="0"/>
          </a:p>
          <a:p>
            <a:pPr marL="742950" lvl="1" indent="-285750">
              <a:buFontTx/>
              <a:buChar char="-"/>
            </a:pPr>
            <a:r>
              <a:rPr lang="en-US" dirty="0" smtClean="0"/>
              <a:t>animation </a:t>
            </a:r>
            <a:r>
              <a:rPr lang="en-US" dirty="0"/>
              <a:t>of bending     </a:t>
            </a:r>
          </a:p>
          <a:p>
            <a:pPr marL="742950" lvl="1" indent="-285750">
              <a:buFontTx/>
              <a:buChar char="-"/>
            </a:pPr>
            <a:r>
              <a:rPr lang="en-US" dirty="0" smtClean="0"/>
              <a:t>animation </a:t>
            </a:r>
            <a:r>
              <a:rPr lang="en-US" dirty="0"/>
              <a:t>of adding force at the tip  </a:t>
            </a:r>
            <a:endParaRPr lang="en-US" dirty="0" smtClean="0"/>
          </a:p>
          <a:p>
            <a:pPr marL="342900" indent="-342900">
              <a:buAutoNum type="arabicPeriod"/>
            </a:pPr>
            <a:r>
              <a:rPr lang="en-US" dirty="0" smtClean="0"/>
              <a:t>Videos </a:t>
            </a:r>
            <a:r>
              <a:rPr lang="en-US" dirty="0"/>
              <a:t>of real robot motion     </a:t>
            </a:r>
            <a:endParaRPr lang="en-US" dirty="0" smtClean="0"/>
          </a:p>
          <a:p>
            <a:pPr marL="800100" lvl="1" indent="-342900">
              <a:buAutoNum type="arabicPeriod"/>
            </a:pPr>
            <a:r>
              <a:rPr lang="en-US" dirty="0" smtClean="0"/>
              <a:t>bending </a:t>
            </a:r>
            <a:r>
              <a:rPr lang="en-US" dirty="0"/>
              <a:t>behavior alongside of FEM </a:t>
            </a:r>
            <a:r>
              <a:rPr lang="en-US" dirty="0" smtClean="0"/>
              <a:t>animation</a:t>
            </a:r>
          </a:p>
          <a:p>
            <a:pPr marL="1200150" lvl="2" indent="-285750">
              <a:buFontTx/>
              <a:buChar char="-"/>
            </a:pPr>
            <a:r>
              <a:rPr lang="en-US" dirty="0" smtClean="0"/>
              <a:t>bending </a:t>
            </a:r>
            <a:r>
              <a:rPr lang="en-US" dirty="0"/>
              <a:t>at different </a:t>
            </a:r>
            <a:r>
              <a:rPr lang="en-US" dirty="0" smtClean="0"/>
              <a:t>angles</a:t>
            </a:r>
          </a:p>
          <a:p>
            <a:pPr marL="1200150" lvl="2" indent="-285750">
              <a:buFontTx/>
              <a:buChar char="-"/>
            </a:pPr>
            <a:r>
              <a:rPr lang="en-US" dirty="0" smtClean="0"/>
              <a:t>sweeping     </a:t>
            </a:r>
          </a:p>
          <a:p>
            <a:pPr marL="800100" lvl="1" indent="-342900">
              <a:buAutoNum type="arabicPeriod"/>
            </a:pPr>
            <a:r>
              <a:rPr lang="en-US" dirty="0" smtClean="0"/>
              <a:t>Stiffness</a:t>
            </a:r>
          </a:p>
          <a:p>
            <a:pPr marL="1200150" lvl="2" indent="-285750">
              <a:buFontTx/>
              <a:buChar char="-"/>
            </a:pPr>
            <a:r>
              <a:rPr lang="en-US" dirty="0" smtClean="0"/>
              <a:t>tip </a:t>
            </a:r>
            <a:r>
              <a:rPr lang="en-US" dirty="0"/>
              <a:t>force required until tip </a:t>
            </a:r>
            <a:r>
              <a:rPr lang="en-US" dirty="0" smtClean="0"/>
              <a:t>displacement</a:t>
            </a:r>
          </a:p>
          <a:p>
            <a:pPr marL="1200150" lvl="2" indent="-285750">
              <a:buFontTx/>
              <a:buChar char="-"/>
            </a:pPr>
            <a:r>
              <a:rPr lang="en-US" dirty="0" smtClean="0"/>
              <a:t>lifting </a:t>
            </a:r>
            <a:r>
              <a:rPr lang="en-US" dirty="0"/>
              <a:t>a mass     </a:t>
            </a:r>
            <a:endParaRPr lang="en-US" dirty="0" smtClean="0"/>
          </a:p>
          <a:p>
            <a:pPr marL="342900" indent="-342900">
              <a:buAutoNum type="arabicPeriod"/>
            </a:pPr>
            <a:r>
              <a:rPr lang="en-US" dirty="0" smtClean="0"/>
              <a:t>Endoscope functions</a:t>
            </a:r>
          </a:p>
          <a:p>
            <a:pPr marL="742950" lvl="1" indent="-285750">
              <a:buFontTx/>
              <a:buChar char="-"/>
            </a:pPr>
            <a:r>
              <a:rPr lang="en-US" dirty="0" smtClean="0"/>
              <a:t>alongside </a:t>
            </a:r>
            <a:r>
              <a:rPr lang="en-US" dirty="0"/>
              <a:t>with an endoscopic </a:t>
            </a:r>
            <a:r>
              <a:rPr lang="en-US" dirty="0" smtClean="0"/>
              <a:t>view</a:t>
            </a:r>
          </a:p>
          <a:p>
            <a:pPr marL="742950" lvl="1" indent="-285750">
              <a:buFontTx/>
              <a:buChar char="-"/>
            </a:pPr>
            <a:r>
              <a:rPr lang="en-US" dirty="0" smtClean="0"/>
              <a:t>suction </a:t>
            </a:r>
            <a:r>
              <a:rPr lang="en-US" dirty="0"/>
              <a:t>and irrigation of colored </a:t>
            </a:r>
            <a:r>
              <a:rPr lang="en-US" dirty="0" smtClean="0"/>
              <a:t>liquid</a:t>
            </a:r>
          </a:p>
          <a:p>
            <a:pPr marL="742950" lvl="1" indent="-285750">
              <a:buFontTx/>
              <a:buChar char="-"/>
            </a:pPr>
            <a:r>
              <a:rPr lang="en-US" dirty="0" smtClean="0"/>
              <a:t>working </a:t>
            </a:r>
            <a:r>
              <a:rPr lang="en-US" dirty="0"/>
              <a:t>with biopsy forceps</a:t>
            </a:r>
          </a:p>
        </p:txBody>
      </p:sp>
    </p:spTree>
    <p:extLst>
      <p:ext uri="{BB962C8B-B14F-4D97-AF65-F5344CB8AC3E}">
        <p14:creationId xmlns:p14="http://schemas.microsoft.com/office/powerpoint/2010/main" val="6381286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Methodology</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78389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820858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985075" y="4840430"/>
            <a:ext cx="4309449" cy="1754326"/>
          </a:xfrm>
          <a:prstGeom prst="rect">
            <a:avLst/>
          </a:prstGeom>
          <a:noFill/>
        </p:spPr>
        <p:txBody>
          <a:bodyPr wrap="square" rtlCol="0">
            <a:spAutoFit/>
          </a:bodyPr>
          <a:lstStyle/>
          <a:p>
            <a:pPr marL="285750" indent="-285750">
              <a:buFontTx/>
              <a:buChar char="-"/>
            </a:pPr>
            <a:r>
              <a:rPr lang="en-US" dirty="0" smtClean="0"/>
              <a:t>showing </a:t>
            </a:r>
            <a:r>
              <a:rPr lang="en-US" dirty="0"/>
              <a:t>high stress found at the chamber corners and the wall between the working channel      </a:t>
            </a:r>
            <a:endParaRPr lang="en-US" dirty="0" smtClean="0"/>
          </a:p>
          <a:p>
            <a:pPr marL="285750" indent="-285750">
              <a:buFontTx/>
              <a:buChar char="-"/>
            </a:pPr>
            <a:r>
              <a:rPr lang="en-US" dirty="0" smtClean="0"/>
              <a:t>2D </a:t>
            </a:r>
            <a:r>
              <a:rPr lang="en-US" dirty="0"/>
              <a:t>cross-sectional design     </a:t>
            </a:r>
          </a:p>
          <a:p>
            <a:pPr marL="285750" indent="-285750">
              <a:buFontTx/>
              <a:buChar char="-"/>
            </a:pPr>
            <a:r>
              <a:rPr lang="en-US" dirty="0" smtClean="0"/>
              <a:t>to </a:t>
            </a:r>
            <a:r>
              <a:rPr lang="en-US" dirty="0"/>
              <a:t>compare the fan-shaped and the dump-bell-shaped design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371078" y="1407448"/>
            <a:ext cx="3871161" cy="3871161"/>
          </a:xfrm>
          <a:prstGeom prst="rect">
            <a:avLst/>
          </a:prstGeom>
        </p:spPr>
      </p:pic>
      <p:pic>
        <p:nvPicPr>
          <p:cNvPr id="4" name="Picture 3"/>
          <p:cNvPicPr>
            <a:picLocks noChangeAspect="1"/>
          </p:cNvPicPr>
          <p:nvPr/>
        </p:nvPicPr>
        <p:blipFill>
          <a:blip r:embed="rId3"/>
          <a:stretch>
            <a:fillRect/>
          </a:stretch>
        </p:blipFill>
        <p:spPr>
          <a:xfrm>
            <a:off x="585787" y="-12287"/>
            <a:ext cx="5438768" cy="1307213"/>
          </a:xfrm>
          <a:prstGeom prst="rect">
            <a:avLst/>
          </a:prstGeom>
        </p:spPr>
      </p:pic>
      <p:sp>
        <p:nvSpPr>
          <p:cNvPr id="5" name="TextBox 4"/>
          <p:cNvSpPr txBox="1"/>
          <p:nvPr/>
        </p:nvSpPr>
        <p:spPr>
          <a:xfrm>
            <a:off x="900113" y="5391129"/>
            <a:ext cx="4572000" cy="1200329"/>
          </a:xfrm>
          <a:prstGeom prst="rect">
            <a:avLst/>
          </a:prstGeom>
          <a:noFill/>
        </p:spPr>
        <p:txBody>
          <a:bodyPr wrap="square" rtlCol="0">
            <a:spAutoFit/>
          </a:bodyPr>
          <a:lstStyle/>
          <a:p>
            <a:r>
              <a:rPr lang="en-US" dirty="0"/>
              <a:t>Internal stress during actuation. (a) Fan-shaped actuation chamber design has higher stress. (b) Dump-bell shaped chamber design has lower stress. </a:t>
            </a:r>
          </a:p>
        </p:txBody>
      </p:sp>
      <p:sp>
        <p:nvSpPr>
          <p:cNvPr id="6" name="TextBox 5"/>
          <p:cNvSpPr txBox="1"/>
          <p:nvPr/>
        </p:nvSpPr>
        <p:spPr>
          <a:xfrm>
            <a:off x="463775" y="2857763"/>
            <a:ext cx="436338" cy="369332"/>
          </a:xfrm>
          <a:prstGeom prst="rect">
            <a:avLst/>
          </a:prstGeom>
          <a:noFill/>
        </p:spPr>
        <p:txBody>
          <a:bodyPr wrap="none" rtlCol="0">
            <a:spAutoFit/>
          </a:bodyPr>
          <a:lstStyle/>
          <a:p>
            <a:r>
              <a:rPr lang="en-US" smtClean="0"/>
              <a:t>(a)</a:t>
            </a:r>
            <a:endParaRPr lang="en-US"/>
          </a:p>
        </p:txBody>
      </p:sp>
      <p:sp>
        <p:nvSpPr>
          <p:cNvPr id="7" name="TextBox 6"/>
          <p:cNvSpPr txBox="1"/>
          <p:nvPr/>
        </p:nvSpPr>
        <p:spPr>
          <a:xfrm>
            <a:off x="371078" y="3905492"/>
            <a:ext cx="447558" cy="369332"/>
          </a:xfrm>
          <a:prstGeom prst="rect">
            <a:avLst/>
          </a:prstGeom>
          <a:noFill/>
        </p:spPr>
        <p:txBody>
          <a:bodyPr wrap="none" rtlCol="0">
            <a:spAutoFit/>
          </a:bodyPr>
          <a:lstStyle/>
          <a:p>
            <a:r>
              <a:rPr lang="en-US" dirty="0" smtClean="0"/>
              <a:t>(b)</a:t>
            </a:r>
            <a:endParaRPr lang="en-US" dirty="0"/>
          </a:p>
        </p:txBody>
      </p:sp>
      <p:pic>
        <p:nvPicPr>
          <p:cNvPr id="10" name="Picture 9"/>
          <p:cNvPicPr>
            <a:picLocks noChangeAspect="1"/>
          </p:cNvPicPr>
          <p:nvPr/>
        </p:nvPicPr>
        <p:blipFill rotWithShape="1">
          <a:blip r:embed="rId4"/>
          <a:srcRect l="60204" r="-1345"/>
          <a:stretch/>
        </p:blipFill>
        <p:spPr>
          <a:xfrm flipH="1">
            <a:off x="4334936" y="1823356"/>
            <a:ext cx="1554899" cy="3039343"/>
          </a:xfrm>
          <a:prstGeom prst="rect">
            <a:avLst/>
          </a:prstGeom>
        </p:spPr>
      </p:pic>
    </p:spTree>
    <p:extLst>
      <p:ext uri="{BB962C8B-B14F-4D97-AF65-F5344CB8AC3E}">
        <p14:creationId xmlns:p14="http://schemas.microsoft.com/office/powerpoint/2010/main" val="916376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78227" y="623998"/>
            <a:ext cx="5168900" cy="2984500"/>
          </a:xfrm>
          <a:prstGeom prst="rect">
            <a:avLst/>
          </a:prstGeom>
        </p:spPr>
      </p:pic>
      <p:pic>
        <p:nvPicPr>
          <p:cNvPr id="3" name="Picture 2"/>
          <p:cNvPicPr>
            <a:picLocks noChangeAspect="1"/>
          </p:cNvPicPr>
          <p:nvPr/>
        </p:nvPicPr>
        <p:blipFill>
          <a:blip r:embed="rId3"/>
          <a:stretch>
            <a:fillRect/>
          </a:stretch>
        </p:blipFill>
        <p:spPr>
          <a:xfrm>
            <a:off x="1108994" y="3491945"/>
            <a:ext cx="3835763" cy="3024718"/>
          </a:xfrm>
          <a:prstGeom prst="rect">
            <a:avLst/>
          </a:prstGeom>
        </p:spPr>
      </p:pic>
      <p:pic>
        <p:nvPicPr>
          <p:cNvPr id="4" name="Picture 3"/>
          <p:cNvPicPr>
            <a:picLocks noChangeAspect="1"/>
          </p:cNvPicPr>
          <p:nvPr/>
        </p:nvPicPr>
        <p:blipFill>
          <a:blip r:embed="rId4"/>
          <a:stretch>
            <a:fillRect/>
          </a:stretch>
        </p:blipFill>
        <p:spPr>
          <a:xfrm>
            <a:off x="6986158" y="512540"/>
            <a:ext cx="3778513" cy="3110594"/>
          </a:xfrm>
          <a:prstGeom prst="rect">
            <a:avLst/>
          </a:prstGeom>
        </p:spPr>
      </p:pic>
      <p:pic>
        <p:nvPicPr>
          <p:cNvPr id="5" name="Picture 4"/>
          <p:cNvPicPr>
            <a:picLocks noChangeAspect="1"/>
          </p:cNvPicPr>
          <p:nvPr/>
        </p:nvPicPr>
        <p:blipFill>
          <a:blip r:embed="rId5"/>
          <a:stretch>
            <a:fillRect/>
          </a:stretch>
        </p:blipFill>
        <p:spPr>
          <a:xfrm>
            <a:off x="6976617" y="3554180"/>
            <a:ext cx="3788054" cy="3282344"/>
          </a:xfrm>
          <a:prstGeom prst="rect">
            <a:avLst/>
          </a:prstGeom>
        </p:spPr>
      </p:pic>
      <p:sp>
        <p:nvSpPr>
          <p:cNvPr id="6" name="TextBox 5"/>
          <p:cNvSpPr txBox="1"/>
          <p:nvPr/>
        </p:nvSpPr>
        <p:spPr>
          <a:xfrm>
            <a:off x="3893270" y="235670"/>
            <a:ext cx="2571153" cy="369332"/>
          </a:xfrm>
          <a:prstGeom prst="rect">
            <a:avLst/>
          </a:prstGeom>
          <a:noFill/>
        </p:spPr>
        <p:txBody>
          <a:bodyPr wrap="none" rtlCol="0">
            <a:spAutoFit/>
          </a:bodyPr>
          <a:lstStyle/>
          <a:p>
            <a:r>
              <a:rPr lang="en-US" dirty="0" smtClean="0"/>
              <a:t>Some literature examples</a:t>
            </a:r>
            <a:endParaRPr lang="en-US" dirty="0"/>
          </a:p>
        </p:txBody>
      </p:sp>
    </p:spTree>
    <p:extLst>
      <p:ext uri="{BB962C8B-B14F-4D97-AF65-F5344CB8AC3E}">
        <p14:creationId xmlns:p14="http://schemas.microsoft.com/office/powerpoint/2010/main" val="20182773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15695" y="662593"/>
            <a:ext cx="6868445" cy="2554967"/>
          </a:xfrm>
          <a:prstGeom prst="rect">
            <a:avLst/>
          </a:prstGeom>
        </p:spPr>
      </p:pic>
      <p:sp>
        <p:nvSpPr>
          <p:cNvPr id="3" name="TextBox 2"/>
          <p:cNvSpPr txBox="1"/>
          <p:nvPr/>
        </p:nvSpPr>
        <p:spPr>
          <a:xfrm>
            <a:off x="6489654" y="4975734"/>
            <a:ext cx="5350598" cy="1754326"/>
          </a:xfrm>
          <a:prstGeom prst="rect">
            <a:avLst/>
          </a:prstGeom>
          <a:noFill/>
        </p:spPr>
        <p:txBody>
          <a:bodyPr wrap="square" rtlCol="0">
            <a:spAutoFit/>
          </a:bodyPr>
          <a:lstStyle/>
          <a:p>
            <a:pPr marL="285750" indent="-285750">
              <a:buFontTx/>
              <a:buChar char="-"/>
            </a:pPr>
            <a:r>
              <a:rPr lang="en-US" dirty="0" smtClean="0"/>
              <a:t>Stress-strain </a:t>
            </a:r>
            <a:r>
              <a:rPr lang="en-US" dirty="0"/>
              <a:t>curves of the materials in used   </a:t>
            </a:r>
            <a:endParaRPr lang="en-US" dirty="0" smtClean="0"/>
          </a:p>
          <a:p>
            <a:pPr marL="285750" indent="-285750">
              <a:buFontTx/>
              <a:buChar char="-"/>
            </a:pPr>
            <a:r>
              <a:rPr lang="en-US" dirty="0" smtClean="0"/>
              <a:t>To </a:t>
            </a:r>
            <a:r>
              <a:rPr lang="en-US" dirty="0"/>
              <a:t>show the process of identifying the correct </a:t>
            </a:r>
            <a:r>
              <a:rPr lang="en-US" dirty="0" err="1"/>
              <a:t>hyperelastic</a:t>
            </a:r>
            <a:r>
              <a:rPr lang="en-US" dirty="0"/>
              <a:t> models  </a:t>
            </a:r>
            <a:endParaRPr lang="en-US" dirty="0" smtClean="0"/>
          </a:p>
          <a:p>
            <a:pPr marL="285750" indent="-285750">
              <a:buFontTx/>
              <a:buChar char="-"/>
            </a:pPr>
            <a:r>
              <a:rPr lang="en-US" dirty="0" smtClean="0"/>
              <a:t>To </a:t>
            </a:r>
            <a:r>
              <a:rPr lang="en-US" dirty="0"/>
              <a:t>show how high stress the endoscope can sustain before </a:t>
            </a:r>
            <a:r>
              <a:rPr lang="en-US" dirty="0" smtClean="0"/>
              <a:t>failure</a:t>
            </a:r>
          </a:p>
          <a:p>
            <a:pPr marL="285750" indent="-285750">
              <a:buFontTx/>
              <a:buChar char="-"/>
            </a:pPr>
            <a:r>
              <a:rPr lang="en-US" dirty="0" smtClean="0"/>
              <a:t>longitudinal</a:t>
            </a:r>
            <a:r>
              <a:rPr lang="en-US" dirty="0"/>
              <a:t>, transverse direction</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1829"/>
          <a:stretch/>
        </p:blipFill>
        <p:spPr>
          <a:xfrm rot="5400000">
            <a:off x="1848663" y="2397552"/>
            <a:ext cx="3512499" cy="5152516"/>
          </a:xfrm>
          <a:prstGeom prst="rect">
            <a:avLst/>
          </a:prstGeom>
        </p:spPr>
      </p:pic>
      <p:sp>
        <p:nvSpPr>
          <p:cNvPr id="5" name="TextBox 4"/>
          <p:cNvSpPr txBox="1"/>
          <p:nvPr/>
        </p:nvSpPr>
        <p:spPr>
          <a:xfrm>
            <a:off x="6594130" y="3327662"/>
            <a:ext cx="4892511" cy="923330"/>
          </a:xfrm>
          <a:prstGeom prst="rect">
            <a:avLst/>
          </a:prstGeom>
          <a:noFill/>
        </p:spPr>
        <p:txBody>
          <a:bodyPr wrap="square" rtlCol="0">
            <a:spAutoFit/>
          </a:bodyPr>
          <a:lstStyle/>
          <a:p>
            <a:r>
              <a:rPr lang="en-US" dirty="0"/>
              <a:t>Stress-strain curves of the materials in used. These measurement data are used to identify the correct </a:t>
            </a:r>
            <a:r>
              <a:rPr lang="en-US" dirty="0" err="1"/>
              <a:t>hyperelastic</a:t>
            </a:r>
            <a:r>
              <a:rPr lang="en-US" dirty="0"/>
              <a:t> models in Table [[tab:tab1</a:t>
            </a:r>
            <a:r>
              <a:rPr lang="en-US" dirty="0" smtClean="0"/>
              <a:t>]].</a:t>
            </a:r>
            <a:endParaRPr lang="en-US" dirty="0"/>
          </a:p>
        </p:txBody>
      </p:sp>
    </p:spTree>
    <p:extLst>
      <p:ext uri="{BB962C8B-B14F-4D97-AF65-F5344CB8AC3E}">
        <p14:creationId xmlns:p14="http://schemas.microsoft.com/office/powerpoint/2010/main" val="2038475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51211" y="1718965"/>
            <a:ext cx="5308813" cy="1477328"/>
          </a:xfrm>
          <a:prstGeom prst="rect">
            <a:avLst/>
          </a:prstGeom>
          <a:noFill/>
        </p:spPr>
        <p:txBody>
          <a:bodyPr wrap="square" rtlCol="0">
            <a:spAutoFit/>
          </a:bodyPr>
          <a:lstStyle/>
          <a:p>
            <a:pPr marL="285750" indent="-285750">
              <a:buFontTx/>
              <a:buChar char="-"/>
            </a:pPr>
            <a:r>
              <a:rPr lang="en-US" dirty="0" err="1" smtClean="0"/>
              <a:t>hyperelastic</a:t>
            </a:r>
            <a:r>
              <a:rPr lang="en-US" dirty="0" smtClean="0"/>
              <a:t> models</a:t>
            </a:r>
            <a:endParaRPr lang="en-US" dirty="0"/>
          </a:p>
          <a:p>
            <a:pPr marL="285750" indent="-285750">
              <a:buFontTx/>
              <a:buChar char="-"/>
            </a:pPr>
            <a:r>
              <a:rPr lang="en-US" dirty="0" smtClean="0"/>
              <a:t>for </a:t>
            </a:r>
            <a:r>
              <a:rPr lang="en-US" dirty="0"/>
              <a:t>the choice of FEA formulation (curve </a:t>
            </a:r>
            <a:r>
              <a:rPr lang="en-US" dirty="0" smtClean="0"/>
              <a:t>fitting)</a:t>
            </a:r>
          </a:p>
          <a:p>
            <a:pPr marL="285750" indent="-285750">
              <a:buFontTx/>
              <a:buChar char="-"/>
            </a:pPr>
            <a:r>
              <a:rPr lang="en-US" dirty="0" smtClean="0"/>
              <a:t>list </a:t>
            </a:r>
            <a:r>
              <a:rPr lang="en-US" dirty="0"/>
              <a:t>several </a:t>
            </a:r>
            <a:r>
              <a:rPr lang="en-US" dirty="0" smtClean="0"/>
              <a:t>candidates</a:t>
            </a:r>
          </a:p>
          <a:p>
            <a:pPr marL="285750" indent="-285750">
              <a:buFontTx/>
              <a:buChar char="-"/>
            </a:pPr>
            <a:r>
              <a:rPr lang="en-US" dirty="0" smtClean="0"/>
              <a:t>equations </a:t>
            </a:r>
            <a:r>
              <a:rPr lang="en-US" dirty="0"/>
              <a:t>of the corresponding strain-energy functions</a:t>
            </a:r>
          </a:p>
        </p:txBody>
      </p:sp>
      <p:pic>
        <p:nvPicPr>
          <p:cNvPr id="3" name="Picture 2"/>
          <p:cNvPicPr>
            <a:picLocks noChangeAspect="1"/>
          </p:cNvPicPr>
          <p:nvPr/>
        </p:nvPicPr>
        <p:blipFill>
          <a:blip r:embed="rId2"/>
          <a:stretch>
            <a:fillRect/>
          </a:stretch>
        </p:blipFill>
        <p:spPr>
          <a:xfrm>
            <a:off x="474264" y="0"/>
            <a:ext cx="6408923" cy="2975060"/>
          </a:xfrm>
          <a:prstGeom prst="rect">
            <a:avLst/>
          </a:prstGeom>
        </p:spPr>
      </p:pic>
      <p:pic>
        <p:nvPicPr>
          <p:cNvPr id="4" name="Picture 3"/>
          <p:cNvPicPr>
            <a:picLocks noChangeAspect="1"/>
          </p:cNvPicPr>
          <p:nvPr/>
        </p:nvPicPr>
        <p:blipFill>
          <a:blip r:embed="rId3"/>
          <a:stretch>
            <a:fillRect/>
          </a:stretch>
        </p:blipFill>
        <p:spPr>
          <a:xfrm>
            <a:off x="321254" y="3196293"/>
            <a:ext cx="3564336" cy="3398737"/>
          </a:xfrm>
          <a:prstGeom prst="rect">
            <a:avLst/>
          </a:prstGeom>
        </p:spPr>
      </p:pic>
      <p:sp>
        <p:nvSpPr>
          <p:cNvPr id="5" name="TextBox 4"/>
          <p:cNvSpPr txBox="1"/>
          <p:nvPr/>
        </p:nvSpPr>
        <p:spPr>
          <a:xfrm>
            <a:off x="4511508" y="4394385"/>
            <a:ext cx="7469109" cy="2308324"/>
          </a:xfrm>
          <a:prstGeom prst="rect">
            <a:avLst/>
          </a:prstGeom>
          <a:noFill/>
        </p:spPr>
        <p:txBody>
          <a:bodyPr wrap="square" rtlCol="0">
            <a:spAutoFit/>
          </a:bodyPr>
          <a:lstStyle/>
          <a:p>
            <a:pPr marL="285750" indent="-285750">
              <a:buFontTx/>
              <a:buChar char="-"/>
            </a:pPr>
            <a:r>
              <a:rPr lang="en-US" dirty="0" smtClean="0"/>
              <a:t>FEM </a:t>
            </a:r>
            <a:r>
              <a:rPr lang="en-US" dirty="0"/>
              <a:t>simulation </a:t>
            </a:r>
            <a:r>
              <a:rPr lang="en-US" dirty="0" smtClean="0"/>
              <a:t>parameters</a:t>
            </a:r>
          </a:p>
          <a:p>
            <a:pPr marL="285750" indent="-285750">
              <a:buFontTx/>
              <a:buChar char="-"/>
            </a:pPr>
            <a:r>
              <a:rPr lang="en-US" dirty="0" smtClean="0"/>
              <a:t>to </a:t>
            </a:r>
            <a:r>
              <a:rPr lang="en-US" dirty="0"/>
              <a:t>show more details about the FEM simulation </a:t>
            </a:r>
            <a:endParaRPr lang="en-US" dirty="0" smtClean="0"/>
          </a:p>
          <a:p>
            <a:pPr marL="285750" indent="-285750">
              <a:buFontTx/>
              <a:buChar char="-"/>
            </a:pPr>
            <a:r>
              <a:rPr lang="en-US" dirty="0" smtClean="0"/>
              <a:t>the </a:t>
            </a:r>
            <a:r>
              <a:rPr lang="en-US" dirty="0"/>
              <a:t>simulation parameters and the corresponding values for each </a:t>
            </a:r>
            <a:r>
              <a:rPr lang="en-US" dirty="0" err="1"/>
              <a:t>hyperelastic</a:t>
            </a:r>
            <a:r>
              <a:rPr lang="en-US" dirty="0"/>
              <a:t> model </a:t>
            </a:r>
            <a:endParaRPr lang="en-US" dirty="0" smtClean="0"/>
          </a:p>
          <a:p>
            <a:pPr marL="285750" indent="-285750">
              <a:buFontTx/>
              <a:buChar char="-"/>
            </a:pPr>
            <a:r>
              <a:rPr lang="en-US" dirty="0" smtClean="0"/>
              <a:t>e.g</a:t>
            </a:r>
            <a:r>
              <a:rPr lang="en-US" dirty="0"/>
              <a:t>. name of the element in the software  </a:t>
            </a:r>
            <a:endParaRPr lang="en-US" dirty="0" smtClean="0"/>
          </a:p>
          <a:p>
            <a:pPr marL="285750" indent="-285750">
              <a:buFontTx/>
              <a:buChar char="-"/>
            </a:pPr>
            <a:r>
              <a:rPr lang="en-US" dirty="0" smtClean="0"/>
              <a:t>e.g</a:t>
            </a:r>
            <a:r>
              <a:rPr lang="en-US" dirty="0"/>
              <a:t>. the number of elements used for simulation  </a:t>
            </a:r>
          </a:p>
          <a:p>
            <a:pPr marL="285750" indent="-285750">
              <a:buFontTx/>
              <a:buChar char="-"/>
            </a:pPr>
            <a:r>
              <a:rPr lang="en-US" dirty="0" smtClean="0"/>
              <a:t>e.g</a:t>
            </a:r>
            <a:r>
              <a:rPr lang="en-US" dirty="0"/>
              <a:t>. fitting error, which indicates the best candidate among the </a:t>
            </a:r>
            <a:r>
              <a:rPr lang="en-US" dirty="0" err="1"/>
              <a:t>hyperelastic</a:t>
            </a:r>
            <a:r>
              <a:rPr lang="en-US" dirty="0"/>
              <a:t> models</a:t>
            </a:r>
          </a:p>
        </p:txBody>
      </p:sp>
      <p:sp>
        <p:nvSpPr>
          <p:cNvPr id="6" name="TextBox 5"/>
          <p:cNvSpPr txBox="1"/>
          <p:nvPr/>
        </p:nvSpPr>
        <p:spPr>
          <a:xfrm>
            <a:off x="7098383" y="490151"/>
            <a:ext cx="4882234" cy="369332"/>
          </a:xfrm>
          <a:prstGeom prst="rect">
            <a:avLst/>
          </a:prstGeom>
          <a:noFill/>
        </p:spPr>
        <p:txBody>
          <a:bodyPr wrap="none" rtlCol="0">
            <a:spAutoFit/>
          </a:bodyPr>
          <a:lstStyle/>
          <a:p>
            <a:r>
              <a:rPr lang="en-US" dirty="0" err="1"/>
              <a:t>Hyperelastic</a:t>
            </a:r>
            <a:r>
              <a:rPr lang="en-US" dirty="0"/>
              <a:t> model candidates for FEM simulation</a:t>
            </a:r>
          </a:p>
        </p:txBody>
      </p:sp>
      <p:sp>
        <p:nvSpPr>
          <p:cNvPr id="7" name="TextBox 6"/>
          <p:cNvSpPr txBox="1"/>
          <p:nvPr/>
        </p:nvSpPr>
        <p:spPr>
          <a:xfrm>
            <a:off x="4930219" y="3553905"/>
            <a:ext cx="2820387" cy="369332"/>
          </a:xfrm>
          <a:prstGeom prst="rect">
            <a:avLst/>
          </a:prstGeom>
          <a:noFill/>
        </p:spPr>
        <p:txBody>
          <a:bodyPr wrap="none" rtlCol="0">
            <a:spAutoFit/>
          </a:bodyPr>
          <a:lstStyle/>
          <a:p>
            <a:r>
              <a:rPr lang="en-US" dirty="0"/>
              <a:t>FEM simulation </a:t>
            </a:r>
            <a:r>
              <a:rPr lang="en-US" dirty="0" smtClean="0"/>
              <a:t>parameters.</a:t>
            </a:r>
            <a:endParaRPr lang="en-US" dirty="0"/>
          </a:p>
        </p:txBody>
      </p:sp>
    </p:spTree>
    <p:extLst>
      <p:ext uri="{BB962C8B-B14F-4D97-AF65-F5344CB8AC3E}">
        <p14:creationId xmlns:p14="http://schemas.microsoft.com/office/powerpoint/2010/main" val="1859108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011584" y="2978912"/>
            <a:ext cx="4879818" cy="3416320"/>
          </a:xfrm>
          <a:prstGeom prst="rect">
            <a:avLst/>
          </a:prstGeom>
          <a:noFill/>
        </p:spPr>
        <p:txBody>
          <a:bodyPr wrap="square" rtlCol="0">
            <a:spAutoFit/>
          </a:bodyPr>
          <a:lstStyle/>
          <a:p>
            <a:pPr marL="285750" indent="-285750">
              <a:buFontTx/>
              <a:buChar char="-"/>
            </a:pPr>
            <a:r>
              <a:rPr lang="en-US" dirty="0" smtClean="0"/>
              <a:t>Methodology</a:t>
            </a:r>
          </a:p>
          <a:p>
            <a:pPr marL="742950" lvl="1" indent="-285750">
              <a:buFontTx/>
              <a:buChar char="-"/>
            </a:pPr>
            <a:r>
              <a:rPr lang="en-US" dirty="0" smtClean="0"/>
              <a:t>How stiff should the robot be?</a:t>
            </a:r>
          </a:p>
          <a:p>
            <a:pPr marL="285750" indent="-285750">
              <a:buFontTx/>
              <a:buChar char="-"/>
            </a:pPr>
            <a:r>
              <a:rPr lang="en-US" dirty="0" smtClean="0"/>
              <a:t>3D FEA</a:t>
            </a:r>
          </a:p>
          <a:p>
            <a:pPr marL="285750" indent="-285750">
              <a:buFontTx/>
              <a:buChar char="-"/>
            </a:pPr>
            <a:r>
              <a:rPr lang="en-US" dirty="0" smtClean="0"/>
              <a:t>to </a:t>
            </a:r>
            <a:r>
              <a:rPr lang="en-US" dirty="0"/>
              <a:t>show how to examine the stiffness of the whole scope  </a:t>
            </a:r>
          </a:p>
          <a:p>
            <a:pPr marL="285750" indent="-285750">
              <a:buFontTx/>
              <a:buChar char="-"/>
            </a:pPr>
            <a:r>
              <a:rPr lang="en-US" dirty="0" smtClean="0"/>
              <a:t>showing </a:t>
            </a:r>
            <a:r>
              <a:rPr lang="en-US" dirty="0"/>
              <a:t>an external force act at the tip  </a:t>
            </a:r>
          </a:p>
          <a:p>
            <a:pPr marL="285750" indent="-285750">
              <a:buFontTx/>
              <a:buChar char="-"/>
            </a:pPr>
            <a:r>
              <a:rPr lang="en-US" dirty="0" smtClean="0"/>
              <a:t>simulate </a:t>
            </a:r>
            <a:r>
              <a:rPr lang="en-US" dirty="0"/>
              <a:t>displacement of the tip </a:t>
            </a:r>
            <a:endParaRPr lang="en-US" dirty="0" smtClean="0"/>
          </a:p>
          <a:p>
            <a:pPr marL="285750" indent="-285750">
              <a:buFontTx/>
              <a:buChar char="-"/>
            </a:pPr>
            <a:r>
              <a:rPr lang="en-US" dirty="0" smtClean="0"/>
              <a:t>force </a:t>
            </a:r>
            <a:r>
              <a:rPr lang="en-US" dirty="0"/>
              <a:t>perpendicularly exerted to the tip (center of the cross section)  </a:t>
            </a:r>
          </a:p>
          <a:p>
            <a:pPr marL="285750" indent="-285750">
              <a:buFontTx/>
              <a:buChar char="-"/>
            </a:pPr>
            <a:r>
              <a:rPr lang="en-US" dirty="0" smtClean="0"/>
              <a:t>to </a:t>
            </a:r>
            <a:r>
              <a:rPr lang="en-US" dirty="0"/>
              <a:t>show the setting only, result will be shown in the result section</a:t>
            </a:r>
            <a:endParaRPr lang="en-US" dirty="0" smtClean="0"/>
          </a:p>
          <a:p>
            <a:pPr marL="285750" indent="-285750">
              <a:buFontTx/>
              <a:buChar char="-"/>
            </a:pPr>
            <a:endParaRPr lang="en-US" dirty="0"/>
          </a:p>
        </p:txBody>
      </p:sp>
      <p:sp>
        <p:nvSpPr>
          <p:cNvPr id="4" name="TextBox 3"/>
          <p:cNvSpPr txBox="1"/>
          <p:nvPr/>
        </p:nvSpPr>
        <p:spPr>
          <a:xfrm>
            <a:off x="7271800" y="820133"/>
            <a:ext cx="4359386" cy="1477328"/>
          </a:xfrm>
          <a:prstGeom prst="rect">
            <a:avLst/>
          </a:prstGeom>
          <a:noFill/>
        </p:spPr>
        <p:txBody>
          <a:bodyPr wrap="square" rtlCol="0">
            <a:spAutoFit/>
          </a:bodyPr>
          <a:lstStyle/>
          <a:p>
            <a:r>
              <a:rPr lang="en-US" dirty="0"/>
              <a:t>FEM simulation to estimate the robot stiffness. An external force is exerted at the tip perpendicular to the pointing direction. Stiffer robot requires larger force to move the tip.</a:t>
            </a:r>
          </a:p>
        </p:txBody>
      </p:sp>
      <p:pic>
        <p:nvPicPr>
          <p:cNvPr id="6" name="Picture 5"/>
          <p:cNvPicPr>
            <a:picLocks noChangeAspect="1"/>
          </p:cNvPicPr>
          <p:nvPr/>
        </p:nvPicPr>
        <p:blipFill rotWithShape="1">
          <a:blip r:embed="rId2"/>
          <a:srcRect l="-1" r="37965"/>
          <a:stretch/>
        </p:blipFill>
        <p:spPr>
          <a:xfrm flipH="1">
            <a:off x="2134782" y="3033004"/>
            <a:ext cx="2344616" cy="3039343"/>
          </a:xfrm>
          <a:prstGeom prst="rect">
            <a:avLst/>
          </a:prstGeom>
        </p:spPr>
      </p:pic>
      <p:cxnSp>
        <p:nvCxnSpPr>
          <p:cNvPr id="8" name="Straight Arrow Connector 7"/>
          <p:cNvCxnSpPr/>
          <p:nvPr/>
        </p:nvCxnSpPr>
        <p:spPr>
          <a:xfrm flipH="1" flipV="1">
            <a:off x="2973825" y="3157735"/>
            <a:ext cx="1229240" cy="59787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flipV="1">
            <a:off x="3542621" y="4544704"/>
            <a:ext cx="1229240" cy="597877"/>
          </a:xfrm>
          <a:prstGeom prst="straightConnector1">
            <a:avLst/>
          </a:prstGeom>
          <a:ln w="635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2461846" y="2511124"/>
            <a:ext cx="594041" cy="25790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189810" y="2609580"/>
            <a:ext cx="1784015" cy="369332"/>
          </a:xfrm>
          <a:prstGeom prst="rect">
            <a:avLst/>
          </a:prstGeom>
          <a:noFill/>
        </p:spPr>
        <p:txBody>
          <a:bodyPr wrap="none" rtlCol="0">
            <a:spAutoFit/>
          </a:bodyPr>
          <a:lstStyle/>
          <a:p>
            <a:r>
              <a:rPr lang="en-US" dirty="0" smtClean="0"/>
              <a:t>Tip displacement</a:t>
            </a:r>
            <a:endParaRPr lang="en-US" dirty="0"/>
          </a:p>
        </p:txBody>
      </p:sp>
      <p:sp>
        <p:nvSpPr>
          <p:cNvPr id="17" name="TextBox 16"/>
          <p:cNvSpPr txBox="1"/>
          <p:nvPr/>
        </p:nvSpPr>
        <p:spPr>
          <a:xfrm>
            <a:off x="4157241" y="3511011"/>
            <a:ext cx="2026004" cy="369332"/>
          </a:xfrm>
          <a:prstGeom prst="rect">
            <a:avLst/>
          </a:prstGeom>
          <a:noFill/>
        </p:spPr>
        <p:txBody>
          <a:bodyPr wrap="none" rtlCol="0">
            <a:spAutoFit/>
          </a:bodyPr>
          <a:lstStyle/>
          <a:p>
            <a:r>
              <a:rPr lang="en-US" smtClean="0"/>
              <a:t>External force at tip</a:t>
            </a:r>
            <a:endParaRPr lang="en-US"/>
          </a:p>
        </p:txBody>
      </p:sp>
      <p:sp>
        <p:nvSpPr>
          <p:cNvPr id="18" name="TextBox 17"/>
          <p:cNvSpPr txBox="1"/>
          <p:nvPr/>
        </p:nvSpPr>
        <p:spPr>
          <a:xfrm>
            <a:off x="4134980" y="5176319"/>
            <a:ext cx="2819746" cy="369332"/>
          </a:xfrm>
          <a:prstGeom prst="rect">
            <a:avLst/>
          </a:prstGeom>
          <a:noFill/>
        </p:spPr>
        <p:txBody>
          <a:bodyPr wrap="none" rtlCol="0">
            <a:spAutoFit/>
          </a:bodyPr>
          <a:lstStyle/>
          <a:p>
            <a:r>
              <a:rPr lang="en-US" dirty="0" smtClean="0"/>
              <a:t>Buckling of central channel?</a:t>
            </a:r>
            <a:endParaRPr lang="en-US" dirty="0"/>
          </a:p>
        </p:txBody>
      </p:sp>
    </p:spTree>
    <p:extLst>
      <p:ext uri="{BB962C8B-B14F-4D97-AF65-F5344CB8AC3E}">
        <p14:creationId xmlns:p14="http://schemas.microsoft.com/office/powerpoint/2010/main" val="4175892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10397</TotalTime>
  <Words>1045</Words>
  <Application>Microsoft Macintosh PowerPoint</Application>
  <PresentationFormat>Widescreen</PresentationFormat>
  <Paragraphs>137</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Calibri</vt:lpstr>
      <vt:lpstr>Calibri Light</vt:lpstr>
      <vt:lpstr>Arial</vt:lpstr>
      <vt:lpstr>Office Theme</vt:lpstr>
      <vt:lpstr>introduction</vt:lpstr>
      <vt:lpstr>PowerPoint Presentation</vt:lpstr>
      <vt:lpstr>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are the design parameters evaluated by FEA?</vt:lpstr>
      <vt:lpstr>PowerPoint Presentation</vt:lpstr>
      <vt:lpstr>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dennyfu</dc:creator>
  <cp:lastModifiedBy>dennyfu</cp:lastModifiedBy>
  <cp:revision>46</cp:revision>
  <cp:lastPrinted>2016-12-13T08:12:52Z</cp:lastPrinted>
  <dcterms:created xsi:type="dcterms:W3CDTF">2016-12-07T13:20:54Z</dcterms:created>
  <dcterms:modified xsi:type="dcterms:W3CDTF">2016-12-20T10:39:08Z</dcterms:modified>
</cp:coreProperties>
</file>

<file path=docProps/thumbnail.jpeg>
</file>